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85" r:id="rId2"/>
    <p:sldMasterId id="2147483697" r:id="rId3"/>
    <p:sldMasterId id="2147483699" r:id="rId4"/>
    <p:sldMasterId id="2147483711" r:id="rId5"/>
    <p:sldMasterId id="2147483723" r:id="rId6"/>
    <p:sldMasterId id="2147483735" r:id="rId7"/>
  </p:sldMasterIdLst>
  <p:notesMasterIdLst>
    <p:notesMasterId r:id="rId52"/>
  </p:notesMasterIdLst>
  <p:sldIdLst>
    <p:sldId id="353" r:id="rId8"/>
    <p:sldId id="569" r:id="rId9"/>
    <p:sldId id="528" r:id="rId10"/>
    <p:sldId id="527" r:id="rId11"/>
    <p:sldId id="520" r:id="rId12"/>
    <p:sldId id="529" r:id="rId13"/>
    <p:sldId id="530" r:id="rId14"/>
    <p:sldId id="531" r:id="rId15"/>
    <p:sldId id="532" r:id="rId16"/>
    <p:sldId id="533" r:id="rId17"/>
    <p:sldId id="534" r:id="rId18"/>
    <p:sldId id="570"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4" r:id="rId37"/>
    <p:sldId id="555" r:id="rId38"/>
    <p:sldId id="556" r:id="rId39"/>
    <p:sldId id="559" r:id="rId40"/>
    <p:sldId id="560" r:id="rId41"/>
    <p:sldId id="561" r:id="rId42"/>
    <p:sldId id="562" r:id="rId43"/>
    <p:sldId id="563" r:id="rId44"/>
    <p:sldId id="552" r:id="rId45"/>
    <p:sldId id="564" r:id="rId46"/>
    <p:sldId id="565" r:id="rId47"/>
    <p:sldId id="566" r:id="rId48"/>
    <p:sldId id="571" r:id="rId49"/>
    <p:sldId id="567" r:id="rId50"/>
    <p:sldId id="568" r:id="rId51"/>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4"/>
    <p:restoredTop sz="94715"/>
  </p:normalViewPr>
  <p:slideViewPr>
    <p:cSldViewPr>
      <p:cViewPr varScale="1">
        <p:scale>
          <a:sx n="106" d="100"/>
          <a:sy n="106" d="100"/>
        </p:scale>
        <p:origin x="392" y="192"/>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base" latinLnBrk="0" hangingPunct="0">
              <a:lnSpc>
                <a:spcPct val="98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26313881-F19F-874C-8D58-6F21FB8C9BED}" type="slidenum">
              <a:rPr kumimoji="0" lang="en-US" altLang="en-US" sz="1400" b="0" i="0" u="none" strike="noStrike" kern="1200" cap="none" spc="0" normalizeH="0" baseline="0" noProof="0">
                <a:ln>
                  <a:noFill/>
                </a:ln>
                <a:solidFill>
                  <a:srgbClr val="000000"/>
                </a:solidFill>
                <a:effectLst/>
                <a:uLnTx/>
                <a:uFillTx/>
                <a:latin typeface="DejaVu Serif" charset="0"/>
                <a:ea typeface="Arial Unicode MS" charset="0"/>
                <a:cs typeface="Arial Unicode MS" charset="0"/>
              </a:rPr>
              <a:pPr marL="0" marR="0" lvl="0" indent="0" algn="r" defTabSz="457200" rtl="0" eaLnBrk="1" fontAlgn="base" latinLnBrk="0" hangingPunct="0">
                <a:lnSpc>
                  <a:spcPct val="98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11</a:t>
            </a:fld>
            <a:endParaRPr kumimoji="0" lang="en-US" altLang="en-US" sz="1400" b="0" i="0" u="none" strike="noStrike" kern="1200" cap="none" spc="0" normalizeH="0" baseline="0" noProof="0">
              <a:ln>
                <a:noFill/>
              </a:ln>
              <a:solidFill>
                <a:srgbClr val="000000"/>
              </a:solidFill>
              <a:effectLst/>
              <a:uLnTx/>
              <a:uFillTx/>
              <a:latin typeface="DejaVu Serif" charset="0"/>
              <a:ea typeface="Arial Unicode MS" charset="0"/>
              <a:cs typeface="Arial Unicode MS" charset="0"/>
            </a:endParaRPr>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DEMO</a:t>
            </a:r>
          </a:p>
        </p:txBody>
      </p:sp>
    </p:spTree>
    <p:extLst>
      <p:ext uri="{BB962C8B-B14F-4D97-AF65-F5344CB8AC3E}">
        <p14:creationId xmlns:p14="http://schemas.microsoft.com/office/powerpoint/2010/main" val="213635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Indexed just like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5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5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a:t>
            </a:r>
            <a:r>
              <a:rPr lang="en-US" dirty="0" err="1"/>
              <a:t>charAt</a:t>
            </a:r>
            <a:r>
              <a:rPr lang="en-US" dirty="0"/>
              <a:t>, but for arrays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1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do this with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2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89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 but now loop up to array length</a:t>
            </a:r>
          </a:p>
          <a:p>
            <a:r>
              <a:rPr lang="en-US" baseline="0" dirty="0"/>
              <a:t>What does this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07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16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7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3343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48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how we can’t do much with chars </a:t>
            </a:r>
            <a:r>
              <a:rPr lang="mr-IN" baseline="0" dirty="0"/>
              <a:t>–</a:t>
            </a:r>
            <a:r>
              <a:rPr lang="en-US" baseline="0" dirty="0"/>
              <a:t> but luckily, there are Character methods!  Same thing for Arrays.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8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more of these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91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pair</a:t>
            </a:r>
            <a:r>
              <a:rPr lang="en-US" baseline="0" dirty="0"/>
              <a:t> share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73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57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04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93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4</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16786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041826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964347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68228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5</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DEMO</a:t>
            </a:r>
          </a:p>
        </p:txBody>
      </p:sp>
    </p:spTree>
    <p:extLst>
      <p:ext uri="{BB962C8B-B14F-4D97-AF65-F5344CB8AC3E}">
        <p14:creationId xmlns:p14="http://schemas.microsoft.com/office/powerpoint/2010/main" val="875017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8180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F735C56-A81C-0848-81B6-61E19ADE46A8}" type="slidenum">
              <a:rPr kumimoji="0" lang="en-US" sz="1200" b="0" i="0" u="none" strike="noStrike" kern="1200" cap="none" spc="0" normalizeH="0" baseline="0" noProof="0">
                <a:ln>
                  <a:noFill/>
                </a:ln>
                <a:solidFill>
                  <a:prstClr val="black"/>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pitchFamily="1" charset="0"/>
              <a:ea typeface="+mn-ea"/>
              <a:cs typeface="+mn-cs"/>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0288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301388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F735C56-A81C-0848-81B6-61E19ADE46A8}" type="slidenum">
              <a:rPr kumimoji="0" lang="en-US" sz="1200" b="0" i="0" u="none" strike="noStrike" kern="1200" cap="none" spc="0" normalizeH="0" baseline="0" noProof="0">
                <a:ln>
                  <a:noFill/>
                </a:ln>
                <a:solidFill>
                  <a:prstClr val="black"/>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imes" pitchFamily="1" charset="0"/>
              <a:ea typeface="+mn-ea"/>
              <a:cs typeface="+mn-cs"/>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940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82315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355684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2345953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135637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742740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2124638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517818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4101048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201504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769524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678278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62802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C927E8C4-2C1F-1C46-BD98-7FAB2B0099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00864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802320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973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042399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7384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036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08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848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253817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197453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24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781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spTree>
    <p:extLst>
      <p:ext uri="{BB962C8B-B14F-4D97-AF65-F5344CB8AC3E}">
        <p14:creationId xmlns:p14="http://schemas.microsoft.com/office/powerpoint/2010/main" val="1935834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2300952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59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1714177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spTree>
    <p:extLst>
      <p:ext uri="{BB962C8B-B14F-4D97-AF65-F5344CB8AC3E}">
        <p14:creationId xmlns:p14="http://schemas.microsoft.com/office/powerpoint/2010/main" val="119444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42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261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21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13009591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7123737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1495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241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5208513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6351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402735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spTree>
    <p:extLst>
      <p:ext uri="{BB962C8B-B14F-4D97-AF65-F5344CB8AC3E}">
        <p14:creationId xmlns:p14="http://schemas.microsoft.com/office/powerpoint/2010/main" val="4435976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43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5025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7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083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4303567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8954960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70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4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spTree>
    <p:extLst>
      <p:ext uri="{BB962C8B-B14F-4D97-AF65-F5344CB8AC3E}">
        <p14:creationId xmlns:p14="http://schemas.microsoft.com/office/powerpoint/2010/main" val="221805072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latin typeface="Times New Roman" charset="0"/>
            </a:endParaRPr>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latin typeface="Times New Roman" charset="0"/>
            </a:endParaRPr>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D66EB59C-1022-8C4A-B6A5-043144D05D04}" type="slidenum">
              <a:rPr lang="en-US">
                <a:solidFill>
                  <a:srgbClr val="000000"/>
                </a:solidFill>
                <a:latin typeface="Times New Roman" charset="0"/>
              </a:rPr>
              <a:pPr/>
              <a:t>‹#›</a:t>
            </a:fld>
            <a:endParaRPr lang="en-US">
              <a:solidFill>
                <a:srgbClr val="000000"/>
              </a:solidFill>
              <a:latin typeface="Times New Roman" charset="0"/>
            </a:endParaRPr>
          </a:p>
        </p:txBody>
      </p:sp>
    </p:spTree>
    <p:extLst>
      <p:ext uri="{BB962C8B-B14F-4D97-AF65-F5344CB8AC3E}">
        <p14:creationId xmlns:p14="http://schemas.microsoft.com/office/powerpoint/2010/main" val="3918576149"/>
      </p:ext>
    </p:extLst>
  </p:cSld>
  <p:clrMap bg1="lt1" tx1="dk1" bg2="lt2" tx2="dk2" accent1="accent1" accent2="accent2" accent3="accent3" accent4="accent4" accent5="accent5" accent6="accent6" hlink="hlink" folHlink="folHlink"/>
  <p:sldLayoutIdLst>
    <p:sldLayoutId id="2147483698" r:id="rId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New Roman" charset="0"/>
        </a:defRPr>
      </a:lvl2pPr>
      <a:lvl3pPr algn="ctr" rtl="0" eaLnBrk="0" fontAlgn="base" hangingPunct="0">
        <a:spcBef>
          <a:spcPct val="0"/>
        </a:spcBef>
        <a:spcAft>
          <a:spcPct val="0"/>
        </a:spcAft>
        <a:defRPr sz="4850">
          <a:solidFill>
            <a:schemeClr val="tx2"/>
          </a:solidFill>
          <a:latin typeface="Times New Roman" charset="0"/>
        </a:defRPr>
      </a:lvl3pPr>
      <a:lvl4pPr algn="ctr" rtl="0" eaLnBrk="0" fontAlgn="base" hangingPunct="0">
        <a:spcBef>
          <a:spcPct val="0"/>
        </a:spcBef>
        <a:spcAft>
          <a:spcPct val="0"/>
        </a:spcAft>
        <a:defRPr sz="4850">
          <a:solidFill>
            <a:schemeClr val="tx2"/>
          </a:solidFill>
          <a:latin typeface="Times New Roman" charset="0"/>
        </a:defRPr>
      </a:lvl4pPr>
      <a:lvl5pPr algn="ctr" rtl="0" eaLnBrk="0" fontAlgn="base" hangingPunct="0">
        <a:spcBef>
          <a:spcPct val="0"/>
        </a:spcBef>
        <a:spcAft>
          <a:spcPct val="0"/>
        </a:spcAft>
        <a:defRPr sz="4850">
          <a:solidFill>
            <a:schemeClr val="tx2"/>
          </a:solidFill>
          <a:latin typeface="Times New Roman" charset="0"/>
        </a:defRPr>
      </a:lvl5pPr>
      <a:lvl6pPr marL="503972" algn="ctr" rtl="0" eaLnBrk="0" fontAlgn="base" hangingPunct="0">
        <a:spcBef>
          <a:spcPct val="0"/>
        </a:spcBef>
        <a:spcAft>
          <a:spcPct val="0"/>
        </a:spcAft>
        <a:defRPr sz="4850">
          <a:solidFill>
            <a:schemeClr val="tx2"/>
          </a:solidFill>
          <a:latin typeface="Times New Roman" charset="0"/>
        </a:defRPr>
      </a:lvl6pPr>
      <a:lvl7pPr marL="1007943" algn="ctr" rtl="0" eaLnBrk="0" fontAlgn="base" hangingPunct="0">
        <a:spcBef>
          <a:spcPct val="0"/>
        </a:spcBef>
        <a:spcAft>
          <a:spcPct val="0"/>
        </a:spcAft>
        <a:defRPr sz="4850">
          <a:solidFill>
            <a:schemeClr val="tx2"/>
          </a:solidFill>
          <a:latin typeface="Times New Roman" charset="0"/>
        </a:defRPr>
      </a:lvl7pPr>
      <a:lvl8pPr marL="1511915" algn="ctr" rtl="0" eaLnBrk="0" fontAlgn="base" hangingPunct="0">
        <a:spcBef>
          <a:spcPct val="0"/>
        </a:spcBef>
        <a:spcAft>
          <a:spcPct val="0"/>
        </a:spcAft>
        <a:defRPr sz="4850">
          <a:solidFill>
            <a:schemeClr val="tx2"/>
          </a:solidFill>
          <a:latin typeface="Times New Roman" charset="0"/>
        </a:defRPr>
      </a:lvl8pPr>
      <a:lvl9pPr marL="2015886" algn="ctr" rtl="0" eaLnBrk="0" fontAlgn="base" hangingPunct="0">
        <a:spcBef>
          <a:spcPct val="0"/>
        </a:spcBef>
        <a:spcAft>
          <a:spcPct val="0"/>
        </a:spcAft>
        <a:defRPr sz="4850">
          <a:solidFill>
            <a:schemeClr val="tx2"/>
          </a:solidFill>
          <a:latin typeface="Times New Roman"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charset="-128"/>
        </a:defRPr>
      </a:lvl5pPr>
      <a:lvl6pPr marL="2771844" indent="-251986" algn="l" rtl="0" eaLnBrk="0" fontAlgn="base" hangingPunct="0">
        <a:spcBef>
          <a:spcPct val="20000"/>
        </a:spcBef>
        <a:spcAft>
          <a:spcPct val="0"/>
        </a:spcAft>
        <a:buChar char="»"/>
        <a:defRPr sz="2205">
          <a:solidFill>
            <a:schemeClr val="tx1"/>
          </a:solidFill>
          <a:latin typeface="+mn-lt"/>
          <a:ea typeface="ＭＳ Ｐゴシック" charset="-128"/>
        </a:defRPr>
      </a:lvl6pPr>
      <a:lvl7pPr marL="3275815" indent="-251986" algn="l" rtl="0" eaLnBrk="0" fontAlgn="base" hangingPunct="0">
        <a:spcBef>
          <a:spcPct val="20000"/>
        </a:spcBef>
        <a:spcAft>
          <a:spcPct val="0"/>
        </a:spcAft>
        <a:buChar char="»"/>
        <a:defRPr sz="2205">
          <a:solidFill>
            <a:schemeClr val="tx1"/>
          </a:solidFill>
          <a:latin typeface="+mn-lt"/>
          <a:ea typeface="ＭＳ Ｐゴシック" charset="-128"/>
        </a:defRPr>
      </a:lvl7pPr>
      <a:lvl8pPr marL="3779787" indent="-251986" algn="l" rtl="0" eaLnBrk="0" fontAlgn="base" hangingPunct="0">
        <a:spcBef>
          <a:spcPct val="20000"/>
        </a:spcBef>
        <a:spcAft>
          <a:spcPct val="0"/>
        </a:spcAft>
        <a:buChar char="»"/>
        <a:defRPr sz="2205">
          <a:solidFill>
            <a:schemeClr val="tx1"/>
          </a:solidFill>
          <a:latin typeface="+mn-lt"/>
          <a:ea typeface="ＭＳ Ｐゴシック" charset="-128"/>
        </a:defRPr>
      </a:lvl8pPr>
      <a:lvl9pPr marL="4283758" indent="-251986" algn="l" rtl="0" eaLnBrk="0" fontAlgn="base" hangingPunct="0">
        <a:spcBef>
          <a:spcPct val="20000"/>
        </a:spcBef>
        <a:spcAft>
          <a:spcPct val="0"/>
        </a:spcAft>
        <a:buChar char="»"/>
        <a:defRPr sz="2205">
          <a:solidFill>
            <a:schemeClr val="tx1"/>
          </a:solidFill>
          <a:latin typeface="+mn-lt"/>
          <a:ea typeface="ＭＳ Ｐゴシック" charset="-128"/>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27271043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21206520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03D3A-13E7-0E4F-B1E7-DEC6B553A62A}"/>
              </a:ext>
            </a:extLst>
          </p:cNvPr>
          <p:cNvPicPr>
            <a:picLocks noChangeAspect="1"/>
          </p:cNvPicPr>
          <p:nvPr/>
        </p:nvPicPr>
        <p:blipFill>
          <a:blip r:embed="rId3"/>
          <a:stretch>
            <a:fillRect/>
          </a:stretch>
        </p:blipFill>
        <p:spPr>
          <a:xfrm>
            <a:off x="-2503488" y="0"/>
            <a:ext cx="13675384" cy="7589838"/>
          </a:xfrm>
          <a:prstGeom prst="rect">
            <a:avLst/>
          </a:prstGeom>
        </p:spPr>
      </p:pic>
      <p:pic>
        <p:nvPicPr>
          <p:cNvPr id="7" name="Picture 6">
            <a:extLst>
              <a:ext uri="{FF2B5EF4-FFF2-40B4-BE49-F238E27FC236}">
                <a16:creationId xmlns:a16="http://schemas.microsoft.com/office/drawing/2014/main" id="{E6BF1D70-7801-9048-8ECC-9C0CFFC362CB}"/>
              </a:ext>
            </a:extLst>
          </p:cNvPr>
          <p:cNvPicPr>
            <a:picLocks noChangeAspect="1"/>
          </p:cNvPicPr>
          <p:nvPr/>
        </p:nvPicPr>
        <p:blipFill>
          <a:blip r:embed="rId3"/>
          <a:stretch>
            <a:fillRect/>
          </a:stretch>
        </p:blipFill>
        <p:spPr>
          <a:xfrm>
            <a:off x="-2351088" y="350837"/>
            <a:ext cx="13675384" cy="7589838"/>
          </a:xfrm>
          <a:prstGeom prst="rect">
            <a:avLst/>
          </a:prstGeom>
        </p:spPr>
      </p:pic>
      <p:sp>
        <p:nvSpPr>
          <p:cNvPr id="9" name="Rectangle 2"/>
          <p:cNvSpPr txBox="1">
            <a:spLocks noChangeArrowheads="1"/>
          </p:cNvSpPr>
          <p:nvPr/>
        </p:nvSpPr>
        <p:spPr>
          <a:xfrm>
            <a:off x="1001712" y="884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Arrays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5529762"/>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Arrays are built into the Java language and offer a more expressive selection syntax.</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You can create arrays of primitive types like </a:t>
            </a:r>
            <a:r>
              <a:rPr lang="en-US" sz="2205" b="1" dirty="0" err="1">
                <a:solidFill>
                  <a:srgbClr val="000000"/>
                </a:solidFill>
                <a:latin typeface="Courier New"/>
                <a:cs typeface="Courier New"/>
              </a:rPr>
              <a:t>int</a:t>
            </a:r>
            <a:r>
              <a:rPr lang="en-US" sz="2646" dirty="0">
                <a:solidFill>
                  <a:srgbClr val="000000"/>
                </a:solidFill>
                <a:latin typeface="Times New Roman" pitchFamily="1" charset="0"/>
              </a:rPr>
              <a:t> and </a:t>
            </a:r>
            <a:r>
              <a:rPr lang="en-US" sz="2205" b="1" dirty="0">
                <a:solidFill>
                  <a:srgbClr val="000000"/>
                </a:solidFill>
                <a:latin typeface="Courier New"/>
                <a:cs typeface="Courier New"/>
              </a:rPr>
              <a:t>double</a:t>
            </a:r>
            <a:r>
              <a:rPr lang="en-US" sz="2646" dirty="0">
                <a:solidFill>
                  <a:srgbClr val="000000"/>
                </a:solidFill>
                <a:latin typeface="Times New Roman" pitchFamily="1" charset="0"/>
              </a:rPr>
              <a:t> and therefore don’t need to use wrapper types like </a:t>
            </a:r>
            <a:r>
              <a:rPr lang="en-US" sz="2205" b="1" dirty="0">
                <a:solidFill>
                  <a:srgbClr val="000000"/>
                </a:solidFill>
                <a:latin typeface="Courier New"/>
                <a:cs typeface="Courier New"/>
              </a:rPr>
              <a:t>Integer</a:t>
            </a:r>
            <a:r>
              <a:rPr lang="en-US" sz="2646" dirty="0">
                <a:solidFill>
                  <a:srgbClr val="000000"/>
                </a:solidFill>
                <a:latin typeface="Times New Roman" pitchFamily="1" charset="0"/>
              </a:rPr>
              <a:t> and </a:t>
            </a:r>
            <a:r>
              <a:rPr lang="en-US" sz="2205" b="1" dirty="0">
                <a:solidFill>
                  <a:srgbClr val="000000"/>
                </a:solidFill>
                <a:latin typeface="Courier New"/>
                <a:cs typeface="Courier New"/>
              </a:rPr>
              <a:t>Double</a:t>
            </a:r>
            <a:r>
              <a:rPr lang="en-US" sz="2646" dirty="0">
                <a:solidFill>
                  <a:srgbClr val="000000"/>
                </a:solidFill>
                <a:latin typeface="Times New Roman" pitchFamily="1" charset="0"/>
              </a:rPr>
              <a:t>.</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It is much easier to create arrays of a fixed, predetermined size.</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Java makes it easy to initialize the elements of an array.</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Many methods in the Java libraries take arrays as parameters or return arrays as a result.  You need to understand arrays in order to use those methods.</a:t>
            </a:r>
          </a:p>
          <a:p>
            <a:pPr marL="377979" indent="-377979" algn="just" defTabSz="1007943" eaLnBrk="0">
              <a:lnSpc>
                <a:spcPct val="90000"/>
              </a:lnSpc>
              <a:spcAft>
                <a:spcPts val="1433"/>
              </a:spcAft>
              <a:buClrTx/>
              <a:buSzTx/>
              <a:buFontTx/>
              <a:buChar char="•"/>
            </a:pPr>
            <a:endParaRPr lang="en-US" sz="2646" b="1" dirty="0">
              <a:solidFill>
                <a:srgbClr val="000000"/>
              </a:solidFill>
              <a:latin typeface="Courier New"/>
              <a:cs typeface="Courier New"/>
            </a:endParaRPr>
          </a:p>
        </p:txBody>
      </p:sp>
      <p:sp>
        <p:nvSpPr>
          <p:cNvPr id="6" name="Title Placeholder 1">
            <a:extLst>
              <a:ext uri="{FF2B5EF4-FFF2-40B4-BE49-F238E27FC236}">
                <a16:creationId xmlns:a16="http://schemas.microsoft.com/office/drawing/2014/main" id="{5221A7AF-B693-3543-89F0-1916C21172B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Why use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56321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E3CD1-CCA3-EA4D-9EB4-547859346BF2}"/>
              </a:ext>
            </a:extLst>
          </p:cNvPr>
          <p:cNvPicPr>
            <a:picLocks noChangeAspect="1"/>
          </p:cNvPicPr>
          <p:nvPr/>
        </p:nvPicPr>
        <p:blipFill>
          <a:blip r:embed="rId3"/>
          <a:stretch>
            <a:fillRect/>
          </a:stretch>
        </p:blipFill>
        <p:spPr>
          <a:xfrm>
            <a:off x="0" y="-34175"/>
            <a:ext cx="13960198" cy="7852611"/>
          </a:xfrm>
          <a:prstGeom prst="rect">
            <a:avLst/>
          </a:prstGeom>
        </p:spPr>
      </p:pic>
      <p:sp>
        <p:nvSpPr>
          <p:cNvPr id="8" name="Rounded Rectangle 7">
            <a:extLst>
              <a:ext uri="{FF2B5EF4-FFF2-40B4-BE49-F238E27FC236}">
                <a16:creationId xmlns:a16="http://schemas.microsoft.com/office/drawing/2014/main" id="{D389B8F7-CADC-614D-9BE8-BE967F846EC2}"/>
              </a:ext>
            </a:extLst>
          </p:cNvPr>
          <p:cNvSpPr/>
          <p:nvPr/>
        </p:nvSpPr>
        <p:spPr>
          <a:xfrm>
            <a:off x="392112" y="350837"/>
            <a:ext cx="5715000" cy="2133600"/>
          </a:xfrm>
          <a:prstGeom prst="roundRect">
            <a:avLst>
              <a:gd name="adj" fmla="val 8208"/>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814201-F231-3A43-A59C-70A3F2D42442}"/>
              </a:ext>
            </a:extLst>
          </p:cNvPr>
          <p:cNvSpPr txBox="1"/>
          <p:nvPr/>
        </p:nvSpPr>
        <p:spPr>
          <a:xfrm>
            <a:off x="696912" y="655637"/>
            <a:ext cx="5181600" cy="1809791"/>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Calibri" panose="020F0502020204030204" pitchFamily="34" charset="0"/>
                <a:cs typeface="Calibri" panose="020F0502020204030204" pitchFamily="34" charset="0"/>
              </a:rPr>
              <a:t>Fantastic style</a:t>
            </a:r>
          </a:p>
          <a:p>
            <a:pPr marL="457200" indent="-457200">
              <a:buFont typeface="+mj-lt"/>
              <a:buAutoNum type="arabicPeriod"/>
            </a:pPr>
            <a:endParaRPr lang="en-US" sz="2400" dirty="0">
              <a:solidFill>
                <a:schemeClr val="bg1"/>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1"/>
                </a:solidFill>
                <a:latin typeface="Calibri" panose="020F0502020204030204" pitchFamily="34" charset="0"/>
                <a:cs typeface="Calibri" panose="020F0502020204030204" pitchFamily="34" charset="0"/>
              </a:rPr>
              <a:t>You will be a better programmer if you understand your roots</a:t>
            </a:r>
          </a:p>
          <a:p>
            <a:endParaRPr 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26297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458912" y="2560637"/>
            <a:ext cx="6803708" cy="20019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88178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1731" name="Rectangle 3"/>
          <p:cNvSpPr>
            <a:spLocks noGrp="1" noChangeArrowheads="1"/>
          </p:cNvSpPr>
          <p:nvPr>
            <p:ph type="body" idx="1"/>
          </p:nvPr>
        </p:nvSpPr>
        <p:spPr>
          <a:xfrm>
            <a:off x="168011" y="2789237"/>
            <a:ext cx="9744604" cy="5711754"/>
          </a:xfrm>
        </p:spPr>
        <p:txBody>
          <a:bodyPr/>
          <a:lstStyle/>
          <a:p>
            <a:pPr marL="0" indent="0">
              <a:buNone/>
              <a:tabLst>
                <a:tab pos="2206626" algn="l"/>
              </a:tabLst>
              <a:defRPr/>
            </a:pPr>
            <a:r>
              <a:rPr lang="en-US" sz="3086" dirty="0"/>
              <a:t>A new variable type that is an object that represents an </a:t>
            </a:r>
            <a:r>
              <a:rPr lang="en-US" sz="3086" u="sng" dirty="0"/>
              <a:t>ordered, homogeneous list</a:t>
            </a:r>
            <a:r>
              <a:rPr lang="en-US" sz="3086" dirty="0"/>
              <a:t> of data.</a:t>
            </a:r>
          </a:p>
          <a:p>
            <a:pPr marL="631714" lvl="1" indent="-255486">
              <a:tabLst>
                <a:tab pos="2206626" algn="l"/>
              </a:tabLst>
              <a:defRPr/>
            </a:pPr>
            <a:r>
              <a:rPr lang="en-US" sz="2756" dirty="0"/>
              <a:t>Arrays have many </a:t>
            </a:r>
            <a:r>
              <a:rPr lang="en-US" sz="2756" i="1" dirty="0"/>
              <a:t>elements</a:t>
            </a:r>
            <a:r>
              <a:rPr lang="en-US" sz="2756" dirty="0"/>
              <a:t> that you can access using </a:t>
            </a:r>
            <a:r>
              <a:rPr lang="en-US" sz="2756" i="1" dirty="0"/>
              <a:t>indices</a:t>
            </a:r>
            <a:endParaRPr lang="en-US" sz="2756" dirty="0"/>
          </a:p>
        </p:txBody>
      </p:sp>
      <p:graphicFrame>
        <p:nvGraphicFramePr>
          <p:cNvPr id="1824772" name="Group 4"/>
          <p:cNvGraphicFramePr>
            <a:graphicFrameLocks noGrp="1"/>
          </p:cNvGraphicFramePr>
          <p:nvPr>
            <p:extLst>
              <p:ext uri="{D42A27DB-BD31-4B8C-83A1-F6EECF244321}">
                <p14:modId xmlns:p14="http://schemas.microsoft.com/office/powerpoint/2010/main" val="1335489077"/>
              </p:ext>
            </p:extLst>
          </p:nvPr>
        </p:nvGraphicFramePr>
        <p:xfrm>
          <a:off x="1158979" y="5029140"/>
          <a:ext cx="7073194"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gridCol w="610724">
                  <a:extLst>
                    <a:ext uri="{9D8B030D-6E8A-4147-A177-3AD203B41FA5}">
                      <a16:colId xmlns:a16="http://schemas.microsoft.com/office/drawing/2014/main" val="20009"/>
                    </a:ext>
                  </a:extLst>
                </a:gridCol>
                <a:gridCol w="610723">
                  <a:extLst>
                    <a:ext uri="{9D8B030D-6E8A-4147-A177-3AD203B41FA5}">
                      <a16:colId xmlns:a16="http://schemas.microsoft.com/office/drawing/2014/main" val="20010"/>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8</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9</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17</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84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72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07" name="Group 55"/>
          <p:cNvGrpSpPr>
            <a:grpSpLocks/>
          </p:cNvGrpSpPr>
          <p:nvPr/>
        </p:nvGrpSpPr>
        <p:grpSpPr bwMode="auto">
          <a:xfrm>
            <a:off x="1748705" y="6289087"/>
            <a:ext cx="6821206" cy="936210"/>
            <a:chOff x="999" y="3600"/>
            <a:chExt cx="3898" cy="535"/>
          </a:xfrm>
        </p:grpSpPr>
        <p:grpSp>
          <p:nvGrpSpPr>
            <p:cNvPr id="7209" name="Group 56"/>
            <p:cNvGrpSpPr>
              <a:grpSpLocks/>
            </p:cNvGrpSpPr>
            <p:nvPr/>
          </p:nvGrpSpPr>
          <p:grpSpPr bwMode="auto">
            <a:xfrm>
              <a:off x="999" y="3600"/>
              <a:ext cx="769" cy="535"/>
              <a:chOff x="999" y="3600"/>
              <a:chExt cx="769" cy="535"/>
            </a:xfrm>
          </p:grpSpPr>
          <p:sp>
            <p:nvSpPr>
              <p:cNvPr id="7216" name="Line 57"/>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7" name="Text Box 58"/>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0</a:t>
                </a:r>
              </a:p>
            </p:txBody>
          </p:sp>
        </p:grpSp>
        <p:grpSp>
          <p:nvGrpSpPr>
            <p:cNvPr id="7210" name="Group 59"/>
            <p:cNvGrpSpPr>
              <a:grpSpLocks/>
            </p:cNvGrpSpPr>
            <p:nvPr/>
          </p:nvGrpSpPr>
          <p:grpSpPr bwMode="auto">
            <a:xfrm>
              <a:off x="2391" y="3600"/>
              <a:ext cx="769" cy="535"/>
              <a:chOff x="999" y="3600"/>
              <a:chExt cx="769" cy="535"/>
            </a:xfrm>
          </p:grpSpPr>
          <p:sp>
            <p:nvSpPr>
              <p:cNvPr id="7214" name="Line 60"/>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5" name="Text Box 61"/>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4</a:t>
                </a:r>
              </a:p>
            </p:txBody>
          </p:sp>
        </p:grpSp>
        <p:grpSp>
          <p:nvGrpSpPr>
            <p:cNvPr id="7211" name="Group 62"/>
            <p:cNvGrpSpPr>
              <a:grpSpLocks/>
            </p:cNvGrpSpPr>
            <p:nvPr/>
          </p:nvGrpSpPr>
          <p:grpSpPr bwMode="auto">
            <a:xfrm>
              <a:off x="4128" y="3600"/>
              <a:ext cx="769" cy="535"/>
              <a:chOff x="999" y="3600"/>
              <a:chExt cx="769" cy="535"/>
            </a:xfrm>
          </p:grpSpPr>
          <p:sp>
            <p:nvSpPr>
              <p:cNvPr id="7212" name="Line 63"/>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3" name="Text Box 64"/>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9</a:t>
                </a:r>
              </a:p>
            </p:txBody>
          </p:sp>
        </p:grpSp>
      </p:grpSp>
      <p:sp>
        <p:nvSpPr>
          <p:cNvPr id="7208" name="Text Box 64"/>
          <p:cNvSpPr txBox="1">
            <a:spLocks noChangeArrowheads="1"/>
          </p:cNvSpPr>
          <p:nvPr/>
        </p:nvSpPr>
        <p:spPr bwMode="auto">
          <a:xfrm>
            <a:off x="8436916" y="5309128"/>
            <a:ext cx="1470274" cy="4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i="1">
                <a:solidFill>
                  <a:srgbClr val="000000"/>
                </a:solidFill>
              </a:rPr>
              <a:t>length = 10</a:t>
            </a:r>
          </a:p>
        </p:txBody>
      </p:sp>
      <p:sp>
        <p:nvSpPr>
          <p:cNvPr id="3" name="Title 2">
            <a:extLst>
              <a:ext uri="{FF2B5EF4-FFF2-40B4-BE49-F238E27FC236}">
                <a16:creationId xmlns:a16="http://schemas.microsoft.com/office/drawing/2014/main" id="{2D8FD8A0-540D-3345-A4AD-FBA05A82F11E}"/>
              </a:ext>
            </a:extLst>
          </p:cNvPr>
          <p:cNvSpPr>
            <a:spLocks noGrp="1"/>
          </p:cNvSpPr>
          <p:nvPr>
            <p:ph type="title"/>
          </p:nvPr>
        </p:nvSpPr>
        <p:spPr/>
        <p:txBody>
          <a:bodyPr/>
          <a:lstStyle/>
          <a:p>
            <a:endParaRPr lang="en-US"/>
          </a:p>
        </p:txBody>
      </p:sp>
      <p:sp>
        <p:nvSpPr>
          <p:cNvPr id="18" name="Title Placeholder 1">
            <a:extLst>
              <a:ext uri="{FF2B5EF4-FFF2-40B4-BE49-F238E27FC236}">
                <a16:creationId xmlns:a16="http://schemas.microsoft.com/office/drawing/2014/main" id="{240E2702-D81F-2149-BADD-85C3761FF14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pic>
        <p:nvPicPr>
          <p:cNvPr id="4" name="Picture 3">
            <a:extLst>
              <a:ext uri="{FF2B5EF4-FFF2-40B4-BE49-F238E27FC236}">
                <a16:creationId xmlns:a16="http://schemas.microsoft.com/office/drawing/2014/main" id="{7D6BED93-4391-874A-A599-EC54AD294000}"/>
              </a:ext>
            </a:extLst>
          </p:cNvPr>
          <p:cNvPicPr>
            <a:picLocks noChangeAspect="1"/>
          </p:cNvPicPr>
          <p:nvPr/>
        </p:nvPicPr>
        <p:blipFill>
          <a:blip r:embed="rId3"/>
          <a:stretch>
            <a:fillRect/>
          </a:stretch>
        </p:blipFill>
        <p:spPr>
          <a:xfrm>
            <a:off x="1535112" y="1036637"/>
            <a:ext cx="1371600" cy="1376795"/>
          </a:xfrm>
          <a:prstGeom prst="rect">
            <a:avLst/>
          </a:prstGeom>
        </p:spPr>
      </p:pic>
      <p:sp>
        <p:nvSpPr>
          <p:cNvPr id="5" name="TextBox 4">
            <a:extLst>
              <a:ext uri="{FF2B5EF4-FFF2-40B4-BE49-F238E27FC236}">
                <a16:creationId xmlns:a16="http://schemas.microsoft.com/office/drawing/2014/main" id="{49BDF83A-FDC6-A149-AC50-E58AC4FDE5E2}"/>
              </a:ext>
            </a:extLst>
          </p:cNvPr>
          <p:cNvSpPr txBox="1"/>
          <p:nvPr/>
        </p:nvSpPr>
        <p:spPr>
          <a:xfrm>
            <a:off x="3287712" y="1493837"/>
            <a:ext cx="3145413" cy="435825"/>
          </a:xfrm>
          <a:prstGeom prst="rect">
            <a:avLst/>
          </a:prstGeom>
          <a:noFill/>
        </p:spPr>
        <p:txBody>
          <a:bodyPr wrap="none" rtlCol="0">
            <a:spAutoFit/>
          </a:bodyPr>
          <a:lstStyle/>
          <a:p>
            <a:r>
              <a:rPr lang="en-US" sz="2400" b="1" dirty="0">
                <a:solidFill>
                  <a:srgbClr val="0432FF"/>
                </a:solidFill>
              </a:rPr>
              <a:t>#</a:t>
            </a:r>
            <a:r>
              <a:rPr lang="en-US" sz="2400" b="1" dirty="0" err="1">
                <a:solidFill>
                  <a:srgbClr val="0432FF"/>
                </a:solidFill>
              </a:rPr>
              <a:t>majorkey</a:t>
            </a:r>
            <a:r>
              <a:rPr lang="en-US" sz="2400" b="1" dirty="0">
                <a:solidFill>
                  <a:srgbClr val="0432FF"/>
                </a:solidFill>
              </a:rPr>
              <a:t> </a:t>
            </a:r>
            <a:r>
              <a:rPr lang="en-US" sz="2400" dirty="0"/>
              <a:t>of the day</a:t>
            </a:r>
          </a:p>
        </p:txBody>
      </p:sp>
    </p:spTree>
    <p:extLst>
      <p:ext uri="{BB962C8B-B14F-4D97-AF65-F5344CB8AC3E}">
        <p14:creationId xmlns:p14="http://schemas.microsoft.com/office/powerpoint/2010/main" val="497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81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p:txBody>
          <a:bodyPr/>
          <a:lstStyle/>
          <a:p>
            <a:pPr algn="ctr" eaLnBrk="1" hangingPunct="1">
              <a:buFontTx/>
              <a:buNone/>
              <a:defRPr/>
            </a:pPr>
            <a:r>
              <a:rPr lang="en-US" sz="3527" b="1" i="1" dirty="0">
                <a:latin typeface="Consolas" charset="0"/>
              </a:rPr>
              <a:t>type</a:t>
            </a:r>
            <a:r>
              <a:rPr lang="en-US" sz="3527" dirty="0">
                <a:latin typeface="Consolas" charset="0"/>
              </a:rPr>
              <a:t>[] </a:t>
            </a:r>
            <a:r>
              <a:rPr lang="en-US" sz="3527" b="1" i="1" dirty="0">
                <a:latin typeface="Consolas" charset="0"/>
              </a:rPr>
              <a:t>name</a:t>
            </a:r>
            <a:r>
              <a:rPr lang="en-US" sz="3527" dirty="0">
                <a:latin typeface="Consolas" charset="0"/>
              </a:rPr>
              <a:t> = new </a:t>
            </a:r>
            <a:r>
              <a:rPr lang="en-US" sz="3527" b="1" i="1" dirty="0">
                <a:latin typeface="Consolas" charset="0"/>
              </a:rPr>
              <a:t>type</a:t>
            </a:r>
            <a:r>
              <a:rPr lang="en-US" sz="3527" dirty="0">
                <a:latin typeface="Consolas" charset="0"/>
              </a:rPr>
              <a:t>[</a:t>
            </a:r>
            <a:r>
              <a:rPr lang="en-US" sz="3527" b="1" i="1" dirty="0">
                <a:latin typeface="Consolas" charset="0"/>
              </a:rPr>
              <a:t>length</a:t>
            </a:r>
            <a:r>
              <a:rPr lang="en-US" sz="3527" dirty="0">
                <a:latin typeface="Consolas" charset="0"/>
              </a:rPr>
              <a:t>];</a:t>
            </a:r>
          </a:p>
          <a:p>
            <a:pPr algn="ctr" eaLnBrk="1" hangingPunct="1">
              <a:buFontTx/>
              <a:buNone/>
              <a:defRPr/>
            </a:pPr>
            <a:endParaRPr lang="en-US" sz="3527" dirty="0">
              <a:latin typeface="Consolas" charset="0"/>
            </a:endParaRPr>
          </a:p>
          <a:p>
            <a:pPr algn="ctr" eaLnBrk="1" hangingPunct="1">
              <a:buFontTx/>
              <a:buNone/>
              <a:defRPr/>
            </a:pPr>
            <a:endParaRPr lang="en-US" sz="3527" dirty="0">
              <a:latin typeface="Consolas" charset="0"/>
            </a:endParaRPr>
          </a:p>
          <a:p>
            <a:pPr eaLnBrk="1" hangingPunct="1">
              <a:buFontTx/>
              <a:buNone/>
              <a:defRPr/>
            </a:pPr>
            <a:r>
              <a:rPr lang="en-US" sz="3086" dirty="0">
                <a:latin typeface="Consolas" charset="0"/>
              </a:rPr>
              <a:t>		</a:t>
            </a:r>
            <a:r>
              <a:rPr lang="en-US" sz="3086" dirty="0" err="1">
                <a:latin typeface="Consolas" charset="0"/>
              </a:rPr>
              <a:t>int</a:t>
            </a:r>
            <a:r>
              <a:rPr lang="en-US" sz="3086" dirty="0">
                <a:latin typeface="Consolas" charset="0"/>
              </a:rPr>
              <a:t>[] numbers = new </a:t>
            </a:r>
            <a:r>
              <a:rPr lang="en-US" sz="3086" dirty="0" err="1">
                <a:latin typeface="Consolas" charset="0"/>
              </a:rPr>
              <a:t>int</a:t>
            </a:r>
            <a:r>
              <a:rPr lang="en-US" sz="3086"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693896" y="6844305"/>
            <a:ext cx="6652514" cy="445122"/>
          </a:xfrm>
          <a:prstGeom prst="rect">
            <a:avLst/>
          </a:prstGeom>
          <a:noFill/>
        </p:spPr>
        <p:txBody>
          <a:bodyPr wrap="square" rtlCol="0">
            <a:spAutoFit/>
          </a:bodyPr>
          <a:lstStyle/>
          <a:p>
            <a:pPr defTabSz="1007943" fontAlgn="auto" hangingPunct="1">
              <a:lnSpc>
                <a:spcPct val="80000"/>
              </a:lnSpc>
              <a:spcBef>
                <a:spcPts val="0"/>
              </a:spcBef>
              <a:spcAft>
                <a:spcPts val="0"/>
              </a:spcAft>
              <a:buClrTx/>
              <a:buSzTx/>
              <a:defRPr/>
            </a:pPr>
            <a:r>
              <a:rPr lang="en-US" sz="2866" dirty="0">
                <a:solidFill>
                  <a:srgbClr val="000000"/>
                </a:solidFill>
                <a:latin typeface="Calibri"/>
              </a:rPr>
              <a:t>Java automatically </a:t>
            </a:r>
            <a:r>
              <a:rPr lang="en-US" sz="2866">
                <a:solidFill>
                  <a:srgbClr val="000000"/>
                </a:solidFill>
                <a:latin typeface="Calibri"/>
              </a:rPr>
              <a:t>initializes elements to </a:t>
            </a:r>
            <a:r>
              <a:rPr lang="en-US" sz="2866" b="1">
                <a:solidFill>
                  <a:srgbClr val="000000"/>
                </a:solidFill>
                <a:latin typeface="Calibri"/>
              </a:rPr>
              <a:t>0</a:t>
            </a:r>
            <a:r>
              <a:rPr lang="en-US" sz="2866">
                <a:solidFill>
                  <a:srgbClr val="000000"/>
                </a:solidFill>
                <a:latin typeface="Calibri"/>
              </a:rPr>
              <a:t>.</a:t>
            </a:r>
            <a:endParaRPr lang="en-US" sz="2866" dirty="0">
              <a:solidFill>
                <a:srgbClr val="000000"/>
              </a:solidFill>
              <a:latin typeface="Calibri"/>
            </a:endParaRPr>
          </a:p>
        </p:txBody>
      </p:sp>
      <p:cxnSp>
        <p:nvCxnSpPr>
          <p:cNvPr id="6" name="Straight Arrow Connector 5"/>
          <p:cNvCxnSpPr/>
          <p:nvPr/>
        </p:nvCxnSpPr>
        <p:spPr>
          <a:xfrm flipV="1">
            <a:off x="4412019" y="5271892"/>
            <a:ext cx="913881" cy="15724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7985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Accessing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a:t>
            </a:r>
            <a:r>
              <a:rPr lang="en-US" dirty="0">
                <a:solidFill>
                  <a:srgbClr val="008000"/>
                </a:solidFill>
                <a:latin typeface="Consolas" charset="0"/>
                <a:cs typeface="+mn-cs"/>
              </a:rPr>
              <a:t>   // get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println</a:t>
            </a:r>
            <a:r>
              <a:rPr lang="en-US" sz="2646" dirty="0">
                <a:latin typeface="Consolas" charset="0"/>
              </a:rPr>
              <a:t>(numbers[</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(numbers[9]);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(numbers[-1]);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C6397A6F-FEFD-BA47-92CD-9C02818F43B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7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37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lvl="1" eaLnBrk="1" hangingPunct="1">
              <a:lnSpc>
                <a:spcPct val="80000"/>
              </a:lnSpc>
              <a:buFont typeface="Wingdings" charset="0"/>
              <a:buNone/>
              <a:defRPr/>
            </a:pPr>
            <a:endParaRPr lang="en-US" sz="3086" dirty="0">
              <a:latin typeface="Consolas" charset="0"/>
            </a:endParaRPr>
          </a:p>
        </p:txBody>
      </p:sp>
      <p:sp>
        <p:nvSpPr>
          <p:cNvPr id="4" name="Title Placeholder 1">
            <a:extLst>
              <a:ext uri="{FF2B5EF4-FFF2-40B4-BE49-F238E27FC236}">
                <a16:creationId xmlns:a16="http://schemas.microsoft.com/office/drawing/2014/main" id="{100DB626-A09B-6747-8839-6124287826C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7440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int</a:t>
            </a:r>
            <a:r>
              <a:rPr lang="en-US" sz="2646" dirty="0">
                <a:latin typeface="Consolas" charset="0"/>
              </a:rPr>
              <a:t>[] numbers = </a:t>
            </a:r>
            <a:r>
              <a:rPr lang="en-US" sz="2646" b="1" dirty="0">
                <a:latin typeface="Consolas" charset="0"/>
              </a:rPr>
              <a:t>new</a:t>
            </a:r>
            <a:r>
              <a:rPr lang="en-US" sz="2646" dirty="0">
                <a:latin typeface="Consolas" charset="0"/>
              </a:rPr>
              <a:t> </a:t>
            </a:r>
            <a:r>
              <a:rPr lang="en-US" sz="2646" dirty="0" err="1">
                <a:latin typeface="Consolas" charset="0"/>
              </a:rPr>
              <a:t>int</a:t>
            </a:r>
            <a:r>
              <a:rPr lang="en-US" sz="2646" dirty="0">
                <a:latin typeface="Consolas" charset="0"/>
              </a:rPr>
              <a:t>[7];</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numbers[</a:t>
            </a:r>
            <a:r>
              <a:rPr lang="en-US" sz="2646" dirty="0" err="1">
                <a:latin typeface="Consolas" charset="0"/>
              </a:rPr>
              <a:t>i</a:t>
            </a:r>
            <a:r>
              <a:rPr lang="en-US" sz="2646" dirty="0">
                <a:latin typeface="Consolas" charset="0"/>
              </a:rPr>
              <a:t>] = </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numbers[8] = 2;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a:solidFill>
                  <a:srgbClr val="800000"/>
                </a:solidFill>
                <a:latin typeface="Consolas" charset="0"/>
              </a:rPr>
              <a:t>numbers[-1] = 5;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163F8536-867D-9A4C-B580-F1209AB0096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1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77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37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pic>
        <p:nvPicPr>
          <p:cNvPr id="13316" name="Picture 4" descr="codestepbystep-logo-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121" y="10499"/>
            <a:ext cx="587975" cy="587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1898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459765"/>
          </a:xfrm>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double</a:t>
            </a:r>
            <a:r>
              <a:rPr lang="en-US" sz="3086" dirty="0">
                <a:latin typeface="Consolas" charset="0"/>
              </a:rPr>
              <a:t>[] results = </a:t>
            </a:r>
            <a:r>
              <a:rPr lang="en-US" sz="3086" b="1" dirty="0">
                <a:solidFill>
                  <a:srgbClr val="7030A0"/>
                </a:solidFill>
                <a:latin typeface="Consolas" charset="0"/>
              </a:rPr>
              <a:t>new double</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String[] names = </a:t>
            </a:r>
            <a:r>
              <a:rPr lang="en-US" sz="3086" b="1" dirty="0">
                <a:solidFill>
                  <a:srgbClr val="7030A0"/>
                </a:solidFill>
                <a:latin typeface="Consolas" charset="0"/>
              </a:rPr>
              <a:t>new</a:t>
            </a:r>
            <a:r>
              <a:rPr lang="en-US" sz="3086" dirty="0">
                <a:latin typeface="Consolas" charset="0"/>
              </a:rPr>
              <a:t> String[3];</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err="1">
                <a:solidFill>
                  <a:srgbClr val="7030A0"/>
                </a:solidFill>
                <a:latin typeface="Consolas" charset="0"/>
              </a:rPr>
              <a:t>boolean</a:t>
            </a:r>
            <a:r>
              <a:rPr lang="en-US" sz="3086" dirty="0">
                <a:latin typeface="Consolas" charset="0"/>
              </a:rPr>
              <a:t>[] switches = </a:t>
            </a:r>
            <a:r>
              <a:rPr lang="en-US" sz="3086" b="1" dirty="0">
                <a:solidFill>
                  <a:srgbClr val="7030A0"/>
                </a:solidFill>
                <a:latin typeface="Consolas" charset="0"/>
              </a:rPr>
              <a:t>new </a:t>
            </a:r>
            <a:r>
              <a:rPr lang="en-US" sz="3086" b="1" dirty="0" err="1">
                <a:solidFill>
                  <a:srgbClr val="7030A0"/>
                </a:solidFill>
                <a:latin typeface="Consolas" charset="0"/>
              </a:rPr>
              <a:t>boolean</a:t>
            </a:r>
            <a:r>
              <a:rPr lang="en-US" sz="3086" dirty="0">
                <a:latin typeface="Consolas" charset="0"/>
              </a:rPr>
              <a:t>[4];</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dirty="0" err="1">
                <a:latin typeface="Consolas" charset="0"/>
              </a:rPr>
              <a:t>GRect</a:t>
            </a:r>
            <a:r>
              <a:rPr lang="en-US" sz="3086" dirty="0">
                <a:latin typeface="Consolas" charset="0"/>
              </a:rPr>
              <a:t>[] </a:t>
            </a:r>
            <a:r>
              <a:rPr lang="en-US" sz="3086" dirty="0" err="1">
                <a:latin typeface="Consolas" charset="0"/>
              </a:rPr>
              <a:t>rects</a:t>
            </a:r>
            <a:r>
              <a:rPr lang="en-US" sz="3086" dirty="0">
                <a:latin typeface="Consolas" charset="0"/>
              </a:rPr>
              <a:t> = </a:t>
            </a:r>
            <a:r>
              <a:rPr lang="en-US" sz="3086" b="1" dirty="0">
                <a:solidFill>
                  <a:srgbClr val="7030A0"/>
                </a:solidFill>
                <a:latin typeface="Consolas" charset="0"/>
              </a:rPr>
              <a:t>new</a:t>
            </a:r>
            <a:r>
              <a:rPr lang="en-US" sz="3086" dirty="0">
                <a:solidFill>
                  <a:srgbClr val="7030A0"/>
                </a:solidFill>
                <a:latin typeface="Consolas" charset="0"/>
              </a:rPr>
              <a:t> </a:t>
            </a:r>
            <a:r>
              <a:rPr lang="en-US" sz="3086" dirty="0" err="1">
                <a:latin typeface="Consolas" charset="0"/>
              </a:rPr>
              <a:t>GRect</a:t>
            </a:r>
            <a:r>
              <a:rPr lang="en-US" sz="3086" dirty="0">
                <a:latin typeface="Consolas" charset="0"/>
              </a:rPr>
              <a:t>[5];</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3461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78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
        <p:nvSpPr>
          <p:cNvPr id="2" name="Rounded Rectangle 1">
            <a:extLst>
              <a:ext uri="{FF2B5EF4-FFF2-40B4-BE49-F238E27FC236}">
                <a16:creationId xmlns:a16="http://schemas.microsoft.com/office/drawing/2014/main" id="{8A8877CB-6F4B-5148-B9FB-EE8BF0CD000B}"/>
              </a:ext>
            </a:extLst>
          </p:cNvPr>
          <p:cNvSpPr/>
          <p:nvPr/>
        </p:nvSpPr>
        <p:spPr>
          <a:xfrm>
            <a:off x="239712" y="11128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2583-D903-0B4E-AD1F-F753FCEDD2E8}"/>
              </a:ext>
            </a:extLst>
          </p:cNvPr>
          <p:cNvSpPr txBox="1"/>
          <p:nvPr/>
        </p:nvSpPr>
        <p:spPr>
          <a:xfrm>
            <a:off x="4583112" y="1341437"/>
            <a:ext cx="1620957"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String?</a:t>
            </a:r>
          </a:p>
        </p:txBody>
      </p:sp>
      <p:sp>
        <p:nvSpPr>
          <p:cNvPr id="5" name="TextBox 4">
            <a:extLst>
              <a:ext uri="{FF2B5EF4-FFF2-40B4-BE49-F238E27FC236}">
                <a16:creationId xmlns:a16="http://schemas.microsoft.com/office/drawing/2014/main" id="{F486B55C-5BDC-0C4E-9AA7-E0DD27E1B123}"/>
              </a:ext>
            </a:extLst>
          </p:cNvPr>
          <p:cNvSpPr txBox="1"/>
          <p:nvPr/>
        </p:nvSpPr>
        <p:spPr>
          <a:xfrm>
            <a:off x="4583112" y="1798637"/>
            <a:ext cx="2973891"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 + x</a:t>
            </a:r>
          </a:p>
        </p:txBody>
      </p:sp>
      <p:sp>
        <p:nvSpPr>
          <p:cNvPr id="9" name="Rounded Rectangle 8">
            <a:extLst>
              <a:ext uri="{FF2B5EF4-FFF2-40B4-BE49-F238E27FC236}">
                <a16:creationId xmlns:a16="http://schemas.microsoft.com/office/drawing/2014/main" id="{62CBB5D5-D692-074E-9D43-A10A20059989}"/>
              </a:ext>
            </a:extLst>
          </p:cNvPr>
          <p:cNvSpPr/>
          <p:nvPr/>
        </p:nvSpPr>
        <p:spPr>
          <a:xfrm>
            <a:off x="239712" y="29416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27252-D134-E142-9CFB-70A944AAC3E0}"/>
              </a:ext>
            </a:extLst>
          </p:cNvPr>
          <p:cNvSpPr txBox="1"/>
          <p:nvPr/>
        </p:nvSpPr>
        <p:spPr>
          <a:xfrm>
            <a:off x="291861" y="3094037"/>
            <a:ext cx="1620957" cy="349968"/>
          </a:xfrm>
          <a:prstGeom prst="rect">
            <a:avLst/>
          </a:prstGeom>
          <a:noFill/>
        </p:spPr>
        <p:txBody>
          <a:bodyPr wrap="none" rtlCol="0">
            <a:spAutoFit/>
          </a:bodyPr>
          <a:lstStyle/>
          <a:p>
            <a:r>
              <a:rPr lang="en-US" b="1" dirty="0">
                <a:solidFill>
                  <a:srgbClr val="0432FF"/>
                </a:solidFill>
              </a:rPr>
              <a:t>String to </a:t>
            </a:r>
            <a:r>
              <a:rPr lang="en-US" b="1" dirty="0" err="1">
                <a:solidFill>
                  <a:srgbClr val="0432FF"/>
                </a:solidFill>
              </a:rPr>
              <a:t>int</a:t>
            </a:r>
            <a:r>
              <a:rPr lang="en-US" b="1" dirty="0">
                <a:solidFill>
                  <a:srgbClr val="0432FF"/>
                </a:solidFill>
              </a:rPr>
              <a:t>?</a:t>
            </a:r>
          </a:p>
        </p:txBody>
      </p:sp>
      <p:sp>
        <p:nvSpPr>
          <p:cNvPr id="11" name="TextBox 10">
            <a:extLst>
              <a:ext uri="{FF2B5EF4-FFF2-40B4-BE49-F238E27FC236}">
                <a16:creationId xmlns:a16="http://schemas.microsoft.com/office/drawing/2014/main" id="{453E4890-CE45-5741-B44A-9346E53588D2}"/>
              </a:ext>
            </a:extLst>
          </p:cNvPr>
          <p:cNvSpPr txBox="1"/>
          <p:nvPr/>
        </p:nvSpPr>
        <p:spPr>
          <a:xfrm>
            <a:off x="291861" y="3551237"/>
            <a:ext cx="408958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a:t>
            </a:r>
            <a:r>
              <a:rPr lang="en-US" dirty="0" err="1">
                <a:latin typeface="Menlo" panose="020B0609030804020204" pitchFamily="49" charset="0"/>
                <a:ea typeface="Menlo" panose="020B0609030804020204" pitchFamily="49" charset="0"/>
                <a:cs typeface="Menlo" panose="020B0609030804020204" pitchFamily="49" charset="0"/>
              </a:rPr>
              <a:t>Integer.parseInt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13" name="TextBox 12">
            <a:extLst>
              <a:ext uri="{FF2B5EF4-FFF2-40B4-BE49-F238E27FC236}">
                <a16:creationId xmlns:a16="http://schemas.microsoft.com/office/drawing/2014/main" id="{F7BE364A-1F52-8646-8D05-FD68FBAB468E}"/>
              </a:ext>
            </a:extLst>
          </p:cNvPr>
          <p:cNvSpPr txBox="1"/>
          <p:nvPr/>
        </p:nvSpPr>
        <p:spPr>
          <a:xfrm>
            <a:off x="392112" y="1265237"/>
            <a:ext cx="1710725"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double?</a:t>
            </a:r>
          </a:p>
        </p:txBody>
      </p:sp>
      <p:sp>
        <p:nvSpPr>
          <p:cNvPr id="14" name="TextBox 13">
            <a:extLst>
              <a:ext uri="{FF2B5EF4-FFF2-40B4-BE49-F238E27FC236}">
                <a16:creationId xmlns:a16="http://schemas.microsoft.com/office/drawing/2014/main" id="{5E86763F-F701-F448-8C5A-01CCF613D945}"/>
              </a:ext>
            </a:extLst>
          </p:cNvPr>
          <p:cNvSpPr txBox="1"/>
          <p:nvPr/>
        </p:nvSpPr>
        <p:spPr>
          <a:xfrm>
            <a:off x="392112" y="1722437"/>
            <a:ext cx="2416046"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double </a:t>
            </a:r>
            <a:r>
              <a:rPr lang="en-US" dirty="0" err="1">
                <a:latin typeface="Menlo" panose="020B0609030804020204" pitchFamily="49" charset="0"/>
                <a:ea typeface="Menlo" panose="020B0609030804020204" pitchFamily="49" charset="0"/>
                <a:cs typeface="Menlo" panose="020B0609030804020204" pitchFamily="49" charset="0"/>
              </a:rPr>
              <a:t>xDbl</a:t>
            </a:r>
            <a:r>
              <a:rPr lang="en-US" dirty="0">
                <a:latin typeface="Menlo" panose="020B0609030804020204" pitchFamily="49" charset="0"/>
                <a:ea typeface="Menlo" panose="020B0609030804020204" pitchFamily="49" charset="0"/>
                <a:cs typeface="Menlo" panose="020B0609030804020204" pitchFamily="49" charset="0"/>
              </a:rPr>
              <a:t> = x;</a:t>
            </a:r>
          </a:p>
        </p:txBody>
      </p:sp>
      <p:sp>
        <p:nvSpPr>
          <p:cNvPr id="15" name="TextBox 14">
            <a:extLst>
              <a:ext uri="{FF2B5EF4-FFF2-40B4-BE49-F238E27FC236}">
                <a16:creationId xmlns:a16="http://schemas.microsoft.com/office/drawing/2014/main" id="{342CC827-D1A2-8142-9E6F-EF73BFCF1A13}"/>
              </a:ext>
            </a:extLst>
          </p:cNvPr>
          <p:cNvSpPr txBox="1"/>
          <p:nvPr/>
        </p:nvSpPr>
        <p:spPr>
          <a:xfrm>
            <a:off x="4635261" y="3094037"/>
            <a:ext cx="2095445" cy="349968"/>
          </a:xfrm>
          <a:prstGeom prst="rect">
            <a:avLst/>
          </a:prstGeom>
          <a:noFill/>
        </p:spPr>
        <p:txBody>
          <a:bodyPr wrap="none" rtlCol="0">
            <a:spAutoFit/>
          </a:bodyPr>
          <a:lstStyle/>
          <a:p>
            <a:r>
              <a:rPr lang="en-US" b="1" dirty="0">
                <a:solidFill>
                  <a:srgbClr val="0432FF"/>
                </a:solidFill>
              </a:rPr>
              <a:t>String to double?</a:t>
            </a:r>
          </a:p>
        </p:txBody>
      </p:sp>
      <p:sp>
        <p:nvSpPr>
          <p:cNvPr id="16" name="TextBox 15">
            <a:extLst>
              <a:ext uri="{FF2B5EF4-FFF2-40B4-BE49-F238E27FC236}">
                <a16:creationId xmlns:a16="http://schemas.microsoft.com/office/drawing/2014/main" id="{96C5D656-BDAD-554D-8EFC-FA9D67DD9FDA}"/>
              </a:ext>
            </a:extLst>
          </p:cNvPr>
          <p:cNvSpPr txBox="1"/>
          <p:nvPr/>
        </p:nvSpPr>
        <p:spPr>
          <a:xfrm>
            <a:off x="4635641" y="3551237"/>
            <a:ext cx="520527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“5.6”;</a:t>
            </a:r>
          </a:p>
          <a:p>
            <a:r>
              <a:rPr lang="en-US" dirty="0">
                <a:latin typeface="Menlo" panose="020B0609030804020204" pitchFamily="49" charset="0"/>
                <a:ea typeface="Menlo" panose="020B0609030804020204" pitchFamily="49" charset="0"/>
                <a:cs typeface="Menlo" panose="020B0609030804020204" pitchFamily="49" charset="0"/>
              </a:rPr>
              <a:t>double x = </a:t>
            </a:r>
            <a:r>
              <a:rPr lang="en-US" dirty="0" err="1">
                <a:latin typeface="Menlo" panose="020B0609030804020204" pitchFamily="49" charset="0"/>
                <a:ea typeface="Menlo" panose="020B0609030804020204" pitchFamily="49" charset="0"/>
                <a:cs typeface="Menlo" panose="020B0609030804020204" pitchFamily="49" charset="0"/>
              </a:rPr>
              <a:t>Double.parseDouble</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7" name="Rounded Rectangle 16">
            <a:extLst>
              <a:ext uri="{FF2B5EF4-FFF2-40B4-BE49-F238E27FC236}">
                <a16:creationId xmlns:a16="http://schemas.microsoft.com/office/drawing/2014/main" id="{DD513AA2-0789-5940-9082-11DCAC69CF6B}"/>
              </a:ext>
            </a:extLst>
          </p:cNvPr>
          <p:cNvSpPr/>
          <p:nvPr/>
        </p:nvSpPr>
        <p:spPr>
          <a:xfrm>
            <a:off x="239712" y="4770437"/>
            <a:ext cx="9601200" cy="24384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386786-68C9-D541-8369-99833C8E6967}"/>
              </a:ext>
            </a:extLst>
          </p:cNvPr>
          <p:cNvSpPr txBox="1"/>
          <p:nvPr/>
        </p:nvSpPr>
        <p:spPr>
          <a:xfrm>
            <a:off x="291861" y="4922837"/>
            <a:ext cx="2480166" cy="349968"/>
          </a:xfrm>
          <a:prstGeom prst="rect">
            <a:avLst/>
          </a:prstGeom>
          <a:noFill/>
        </p:spPr>
        <p:txBody>
          <a:bodyPr wrap="none" rtlCol="0">
            <a:spAutoFit/>
          </a:bodyPr>
          <a:lstStyle/>
          <a:p>
            <a:r>
              <a:rPr lang="en-US" b="1" dirty="0">
                <a:solidFill>
                  <a:srgbClr val="0432FF"/>
                </a:solidFill>
              </a:rPr>
              <a:t>Casting double to </a:t>
            </a:r>
            <a:r>
              <a:rPr lang="en-US" b="1" dirty="0" err="1">
                <a:solidFill>
                  <a:srgbClr val="0432FF"/>
                </a:solidFill>
              </a:rPr>
              <a:t>int</a:t>
            </a:r>
            <a:endParaRPr lang="en-US" b="1" dirty="0">
              <a:solidFill>
                <a:srgbClr val="0432FF"/>
              </a:solidFill>
            </a:endParaRPr>
          </a:p>
        </p:txBody>
      </p:sp>
      <p:sp>
        <p:nvSpPr>
          <p:cNvPr id="19" name="TextBox 18">
            <a:extLst>
              <a:ext uri="{FF2B5EF4-FFF2-40B4-BE49-F238E27FC236}">
                <a16:creationId xmlns:a16="http://schemas.microsoft.com/office/drawing/2014/main" id="{552CD67E-1B1D-AA4A-B8D4-982DD3D682A5}"/>
              </a:ext>
            </a:extLst>
          </p:cNvPr>
          <p:cNvSpPr txBox="1"/>
          <p:nvPr/>
        </p:nvSpPr>
        <p:spPr>
          <a:xfrm>
            <a:off x="291861" y="5303837"/>
            <a:ext cx="2276585"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double x = 5.2;</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y = (</a:t>
            </a:r>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22" name="TextBox 21">
            <a:extLst>
              <a:ext uri="{FF2B5EF4-FFF2-40B4-BE49-F238E27FC236}">
                <a16:creationId xmlns:a16="http://schemas.microsoft.com/office/drawing/2014/main" id="{AD559296-CEEC-AA4B-8576-D794C9F7CF3E}"/>
              </a:ext>
            </a:extLst>
          </p:cNvPr>
          <p:cNvSpPr txBox="1"/>
          <p:nvPr/>
        </p:nvSpPr>
        <p:spPr>
          <a:xfrm>
            <a:off x="4659312" y="5303837"/>
            <a:ext cx="4786888"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GObject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getElementAt</a:t>
            </a:r>
            <a:r>
              <a:rPr lang="en-US" dirty="0">
                <a:latin typeface="Menlo" panose="020B0609030804020204" pitchFamily="49" charset="0"/>
                <a:ea typeface="Menlo" panose="020B0609030804020204" pitchFamily="49" charset="0"/>
                <a:cs typeface="Menlo" panose="020B0609030804020204" pitchFamily="49" charset="0"/>
              </a:rPr>
              <a:t>(5, 2);</a:t>
            </a:r>
          </a:p>
          <a:p>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objRect</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24" name="TextBox 23">
            <a:extLst>
              <a:ext uri="{FF2B5EF4-FFF2-40B4-BE49-F238E27FC236}">
                <a16:creationId xmlns:a16="http://schemas.microsoft.com/office/drawing/2014/main" id="{59ADC3F2-919F-6148-ABF2-6F72CA578568}"/>
              </a:ext>
            </a:extLst>
          </p:cNvPr>
          <p:cNvSpPr txBox="1"/>
          <p:nvPr/>
        </p:nvSpPr>
        <p:spPr>
          <a:xfrm>
            <a:off x="4735512" y="4922837"/>
            <a:ext cx="2108269" cy="349968"/>
          </a:xfrm>
          <a:prstGeom prst="rect">
            <a:avLst/>
          </a:prstGeom>
          <a:noFill/>
        </p:spPr>
        <p:txBody>
          <a:bodyPr wrap="none" rtlCol="0">
            <a:spAutoFit/>
          </a:bodyPr>
          <a:lstStyle/>
          <a:p>
            <a:r>
              <a:rPr lang="en-US" b="1" dirty="0" err="1">
                <a:solidFill>
                  <a:srgbClr val="0432FF"/>
                </a:solidFill>
              </a:rPr>
              <a:t>GObject</a:t>
            </a:r>
            <a:r>
              <a:rPr lang="en-US" b="1" dirty="0">
                <a:solidFill>
                  <a:srgbClr val="0432FF"/>
                </a:solidFill>
              </a:rPr>
              <a:t> to </a:t>
            </a:r>
            <a:r>
              <a:rPr lang="en-US" b="1" dirty="0" err="1">
                <a:solidFill>
                  <a:srgbClr val="0432FF"/>
                </a:solidFill>
              </a:rPr>
              <a:t>GRect</a:t>
            </a:r>
            <a:endParaRPr lang="en-US" b="1" dirty="0">
              <a:solidFill>
                <a:srgbClr val="0432FF"/>
              </a:solidFill>
            </a:endParaRPr>
          </a:p>
        </p:txBody>
      </p:sp>
      <p:sp>
        <p:nvSpPr>
          <p:cNvPr id="8" name="TextBox 7">
            <a:extLst>
              <a:ext uri="{FF2B5EF4-FFF2-40B4-BE49-F238E27FC236}">
                <a16:creationId xmlns:a16="http://schemas.microsoft.com/office/drawing/2014/main" id="{B60911CB-908E-2048-88A0-4FB0146D9D85}"/>
              </a:ext>
            </a:extLst>
          </p:cNvPr>
          <p:cNvSpPr txBox="1"/>
          <p:nvPr/>
        </p:nvSpPr>
        <p:spPr>
          <a:xfrm>
            <a:off x="2601912" y="6446837"/>
            <a:ext cx="4368504" cy="865237"/>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diff = ‘C'-’A’;</a:t>
            </a:r>
          </a:p>
          <a:p>
            <a:r>
              <a:rPr lang="en-US" dirty="0">
                <a:latin typeface="Menlo" panose="020B0609030804020204" pitchFamily="49" charset="0"/>
                <a:ea typeface="Menlo" panose="020B0609030804020204" pitchFamily="49" charset="0"/>
                <a:cs typeface="Menlo" panose="020B0609030804020204" pitchFamily="49" charset="0"/>
              </a:rPr>
              <a:t>char next = (char)‘a’ + diff;</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88289F87-FEB9-544D-9DF3-E3E090E4B035}"/>
              </a:ext>
            </a:extLst>
          </p:cNvPr>
          <p:cNvSpPr txBox="1"/>
          <p:nvPr/>
        </p:nvSpPr>
        <p:spPr>
          <a:xfrm>
            <a:off x="2601912" y="6142037"/>
            <a:ext cx="1300356"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char</a:t>
            </a:r>
          </a:p>
        </p:txBody>
      </p:sp>
    </p:spTree>
    <p:extLst>
      <p:ext uri="{BB962C8B-B14F-4D97-AF65-F5344CB8AC3E}">
        <p14:creationId xmlns:p14="http://schemas.microsoft.com/office/powerpoint/2010/main" val="15450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5" grpId="0"/>
      <p:bldP spid="16" grpId="0"/>
      <p:bldP spid="18" grpId="0"/>
      <p:bldP spid="19" grpId="0"/>
      <p:bldP spid="22" grpId="0"/>
      <p:bldP spid="24" grpId="0"/>
      <p:bldP spid="8"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Length</a:t>
            </a:r>
          </a:p>
        </p:txBody>
      </p:sp>
      <p:sp>
        <p:nvSpPr>
          <p:cNvPr id="3" name="Content Placeholder 2"/>
          <p:cNvSpPr>
            <a:spLocks noGrp="1"/>
          </p:cNvSpPr>
          <p:nvPr>
            <p:ph idx="1"/>
          </p:nvPr>
        </p:nvSpPr>
        <p:spPr/>
        <p:txBody>
          <a:bodyPr/>
          <a:lstStyle/>
          <a:p>
            <a:pPr marL="0" indent="0">
              <a:buNone/>
            </a:pPr>
            <a:r>
              <a:rPr lang="en-US" dirty="0"/>
              <a:t>Similar to a String, you can get the length of an array by saying</a:t>
            </a:r>
          </a:p>
          <a:p>
            <a:pPr marL="0" indent="0">
              <a:buNone/>
            </a:pPr>
            <a:endParaRPr lang="en-US" dirty="0"/>
          </a:p>
          <a:p>
            <a:pPr marL="0" indent="0" algn="ctr">
              <a:buNone/>
            </a:pPr>
            <a:r>
              <a:rPr lang="en-US" sz="3086" b="1" i="1" dirty="0" err="1">
                <a:latin typeface="Consolas" charset="0"/>
                <a:ea typeface="Consolas" charset="0"/>
                <a:cs typeface="Consolas" charset="0"/>
              </a:rPr>
              <a:t>myArray</a:t>
            </a:r>
            <a:r>
              <a:rPr lang="en-US" sz="3086" dirty="0" err="1">
                <a:latin typeface="Consolas" charset="0"/>
                <a:ea typeface="Consolas" charset="0"/>
                <a:cs typeface="Consolas" charset="0"/>
              </a:rPr>
              <a:t>.length</a:t>
            </a:r>
            <a:endParaRPr lang="en-US" sz="3086" dirty="0">
              <a:latin typeface="Consolas" charset="0"/>
              <a:ea typeface="Consolas" charset="0"/>
              <a:cs typeface="Consolas" charset="0"/>
            </a:endParaRPr>
          </a:p>
          <a:p>
            <a:pPr marL="0" indent="0">
              <a:buNone/>
            </a:pPr>
            <a:endParaRPr lang="en-US" sz="3086" b="1" i="1" dirty="0">
              <a:latin typeface="Consolas" charset="0"/>
              <a:ea typeface="Consolas" charset="0"/>
              <a:cs typeface="Consolas" charset="0"/>
            </a:endParaRPr>
          </a:p>
          <a:p>
            <a:pPr marL="0" indent="0">
              <a:buNone/>
            </a:pPr>
            <a:r>
              <a:rPr lang="en-US" sz="3086" dirty="0"/>
              <a:t>Note that there are </a:t>
            </a:r>
            <a:r>
              <a:rPr lang="en-US" sz="3086" i="1" dirty="0"/>
              <a:t>no parentheses </a:t>
            </a:r>
            <a:r>
              <a:rPr lang="en-US" sz="3086" dirty="0"/>
              <a:t>at the end!</a:t>
            </a:r>
          </a:p>
          <a:p>
            <a:pPr marL="0" indent="0">
              <a:buNone/>
            </a:pPr>
            <a:endParaRPr lang="en-US" sz="3086" dirty="0"/>
          </a:p>
          <a:p>
            <a:pPr marL="0" indent="0">
              <a:buNone/>
            </a:pPr>
            <a:r>
              <a:rPr lang="en-US" sz="3086" b="1" dirty="0"/>
              <a:t>Practice:</a:t>
            </a:r>
          </a:p>
          <a:p>
            <a:r>
              <a:rPr lang="en-US" sz="3086" dirty="0"/>
              <a:t>What is the index of the </a:t>
            </a:r>
            <a:r>
              <a:rPr lang="en-US" sz="3086" i="1" dirty="0"/>
              <a:t>last element</a:t>
            </a:r>
            <a:r>
              <a:rPr lang="en-US" sz="3086" dirty="0"/>
              <a:t> of an array in terms of its length?</a:t>
            </a:r>
          </a:p>
          <a:p>
            <a:r>
              <a:rPr lang="en-US" sz="3086" dirty="0"/>
              <a:t>What is the index of the </a:t>
            </a:r>
            <a:r>
              <a:rPr lang="en-US" sz="3086" i="1" dirty="0"/>
              <a:t>middle element</a:t>
            </a:r>
            <a:r>
              <a:rPr lang="en-US" sz="3086" dirty="0"/>
              <a:t> of an array in terms of its length?</a:t>
            </a:r>
          </a:p>
          <a:p>
            <a:pPr marL="0" indent="0">
              <a:buNone/>
            </a:pPr>
            <a:endParaRPr lang="en-US" sz="3086" b="1" i="1" dirty="0">
              <a:latin typeface="Consolas" charset="0"/>
              <a:ea typeface="Consolas" charset="0"/>
              <a:cs typeface="Consolas" charset="0"/>
            </a:endParaRPr>
          </a:p>
        </p:txBody>
      </p:sp>
      <p:sp>
        <p:nvSpPr>
          <p:cNvPr id="4" name="Title Placeholder 1">
            <a:extLst>
              <a:ext uri="{FF2B5EF4-FFF2-40B4-BE49-F238E27FC236}">
                <a16:creationId xmlns:a16="http://schemas.microsoft.com/office/drawing/2014/main" id="{8B7D631B-BF5D-6946-894A-8B48AED5BE2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Getting “length”</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203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p:txBody>
      </p:sp>
      <p:sp>
        <p:nvSpPr>
          <p:cNvPr id="4" name="Title Placeholder 1">
            <a:extLst>
              <a:ext uri="{FF2B5EF4-FFF2-40B4-BE49-F238E27FC236}">
                <a16:creationId xmlns:a16="http://schemas.microsoft.com/office/drawing/2014/main" id="{D24CD6BA-6B6A-704C-B07F-A08F126C4C6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1135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efficiently initialize arrays.</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[8];</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graphicFrame>
        <p:nvGraphicFramePr>
          <p:cNvPr id="4" name="Group 4"/>
          <p:cNvGraphicFramePr>
            <a:graphicFrameLocks noGrp="1"/>
          </p:cNvGraphicFramePr>
          <p:nvPr/>
        </p:nvGraphicFramePr>
        <p:xfrm>
          <a:off x="1960445" y="5991742"/>
          <a:ext cx="5851747"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8</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95D2B6D3-A81C-DA45-A729-D062DBE5B0C6}"/>
              </a:ext>
            </a:extLst>
          </p:cNvPr>
          <p:cNvSpPr>
            <a:spLocks noGrp="1"/>
          </p:cNvSpPr>
          <p:nvPr>
            <p:ph type="title"/>
          </p:nvPr>
        </p:nvSpPr>
        <p:spPr/>
        <p:txBody>
          <a:bodyPr/>
          <a:lstStyle/>
          <a:p>
            <a:endParaRPr lang="en-US"/>
          </a:p>
        </p:txBody>
      </p:sp>
      <p:sp>
        <p:nvSpPr>
          <p:cNvPr id="7" name="Title Placeholder 1">
            <a:extLst>
              <a:ext uri="{FF2B5EF4-FFF2-40B4-BE49-F238E27FC236}">
                <a16:creationId xmlns:a16="http://schemas.microsoft.com/office/drawing/2014/main" id="{23D5BE26-0EA5-B645-BC1B-61353ED4C87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2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read in numbers from the user:</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length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 of numbers? "</a:t>
            </a:r>
            <a:r>
              <a:rPr lang="en-US" sz="3086" dirty="0">
                <a:latin typeface="Consolas" charset="0"/>
                <a:ea typeface="Consolas" charset="0"/>
                <a:cs typeface="Consolas" charset="0"/>
              </a:rPr>
              <a:t>);</a:t>
            </a: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[length];</a:t>
            </a:r>
          </a:p>
          <a:p>
            <a:pPr marL="0" indent="0">
              <a:buNone/>
              <a:defRPr/>
            </a:pPr>
            <a:r>
              <a:rPr lang="en-US" sz="3086" b="1" dirty="0">
                <a:solidFill>
                  <a:srgbClr val="7030A0"/>
                </a:solidFill>
                <a:latin typeface="Consolas" charset="0"/>
                <a:ea typeface="Consolas" charset="0"/>
                <a:cs typeface="Consolas" charset="0"/>
              </a:rPr>
              <a:t>for</a:t>
            </a: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"Elem " </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a:solidFill>
                  <a:srgbClr val="0070C0"/>
                </a:solidFill>
                <a:latin typeface="Consolas" charset="0"/>
                <a:ea typeface="Consolas" charset="0"/>
                <a:cs typeface="Consolas" charset="0"/>
              </a:rPr>
              <a:t>": "</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sp>
        <p:nvSpPr>
          <p:cNvPr id="3" name="Title 2">
            <a:extLst>
              <a:ext uri="{FF2B5EF4-FFF2-40B4-BE49-F238E27FC236}">
                <a16:creationId xmlns:a16="http://schemas.microsoft.com/office/drawing/2014/main" id="{A011E3AF-671A-1E48-8B64-3DD38A239477}"/>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B9553FC4-FE2F-844E-AA8C-55DC2797261A}"/>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89868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Try it out! </a:t>
            </a:r>
            <a:r>
              <a:rPr lang="en-US" sz="3086" i="1" dirty="0"/>
              <a:t>sum up</a:t>
            </a:r>
            <a:r>
              <a:rPr lang="en-US" sz="3086" dirty="0"/>
              <a:t> all of an array’s elements.</a:t>
            </a:r>
          </a:p>
          <a:p>
            <a:pPr marL="0" indent="0">
              <a:buNone/>
              <a:defRPr/>
            </a:pPr>
            <a:endParaRPr lang="en-US" sz="3086" dirty="0"/>
          </a:p>
          <a:p>
            <a:pPr marL="0" indent="0">
              <a:buNone/>
              <a:defRPr/>
            </a:pPr>
            <a:r>
              <a:rPr lang="en-US" sz="3086" dirty="0">
                <a:solidFill>
                  <a:srgbClr val="00B050"/>
                </a:solidFill>
              </a:rPr>
              <a:t>// assume that the user has created </a:t>
            </a:r>
            <a:r>
              <a:rPr lang="en-US" sz="3086" dirty="0" err="1">
                <a:solidFill>
                  <a:srgbClr val="00B050"/>
                </a:solidFill>
                <a:latin typeface="Consolas" panose="020B0609020204030204" pitchFamily="49" charset="0"/>
                <a:cs typeface="Consolas" panose="020B0609020204030204" pitchFamily="49" charset="0"/>
              </a:rPr>
              <a:t>int</a:t>
            </a:r>
            <a:r>
              <a:rPr lang="en-US" sz="3086" dirty="0">
                <a:solidFill>
                  <a:srgbClr val="00B050"/>
                </a:solidFill>
                <a:latin typeface="Consolas" panose="020B0609020204030204" pitchFamily="49" charset="0"/>
                <a:cs typeface="Consolas" panose="020B0609020204030204" pitchFamily="49" charset="0"/>
              </a:rPr>
              <a:t>[] numbers</a:t>
            </a:r>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sum = 0;</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sum +=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a:p>
            <a:pPr marL="0" indent="0">
              <a:buNone/>
              <a:defRPr/>
            </a:pP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(sum);</a:t>
            </a:r>
          </a:p>
        </p:txBody>
      </p:sp>
      <p:sp>
        <p:nvSpPr>
          <p:cNvPr id="3" name="Title 2">
            <a:extLst>
              <a:ext uri="{FF2B5EF4-FFF2-40B4-BE49-F238E27FC236}">
                <a16:creationId xmlns:a16="http://schemas.microsoft.com/office/drawing/2014/main" id="{CBF4D737-C51A-F040-9D3B-42C792F6F878}"/>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74149D5B-8FC7-9647-8955-AC744956E38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342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endParaRPr lang="en-US" sz="3086" dirty="0">
              <a:latin typeface="Consolas" charset="0"/>
              <a:ea typeface="Consolas" charset="0"/>
              <a:cs typeface="Consolas" charset="0"/>
            </a:endParaRP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defRPr/>
            </a:pPr>
            <a:r>
              <a:rPr lang="en-US" sz="3086" dirty="0">
                <a:latin typeface="Consolas" charset="0"/>
                <a:ea typeface="Consolas" charset="0"/>
                <a:cs typeface="Consolas" charset="0"/>
              </a:rPr>
              <a:t>numbers[0] = 5;</a:t>
            </a:r>
          </a:p>
          <a:p>
            <a:pPr marL="0" indent="0">
              <a:buNone/>
              <a:defRPr/>
            </a:pPr>
            <a:r>
              <a:rPr lang="en-US" sz="3086" dirty="0">
                <a:latin typeface="Consolas" charset="0"/>
                <a:ea typeface="Consolas" charset="0"/>
                <a:cs typeface="Consolas" charset="0"/>
              </a:rPr>
              <a:t>numbers[1] = 32;</a:t>
            </a:r>
          </a:p>
          <a:p>
            <a:pPr marL="0" indent="0">
              <a:buNone/>
              <a:defRPr/>
            </a:pPr>
            <a:r>
              <a:rPr lang="en-US" sz="3086" dirty="0">
                <a:latin typeface="Consolas" charset="0"/>
                <a:ea typeface="Consolas" charset="0"/>
                <a:cs typeface="Consolas" charset="0"/>
              </a:rPr>
              <a:t>numbers[3] = 12;</a:t>
            </a:r>
          </a:p>
          <a:p>
            <a:pPr marL="0" indent="0">
              <a:buNone/>
              <a:defRPr/>
            </a:pPr>
            <a:r>
              <a:rPr lang="en-US" sz="3086" dirty="0">
                <a:latin typeface="Consolas" charset="0"/>
                <a:ea typeface="Consolas" charset="0"/>
                <a:cs typeface="Consolas" charset="0"/>
              </a:rPr>
              <a:t>...</a:t>
            </a: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This is tedious!</a:t>
            </a:r>
          </a:p>
        </p:txBody>
      </p:sp>
      <p:sp>
        <p:nvSpPr>
          <p:cNvPr id="4" name="Title Placeholder 1">
            <a:extLst>
              <a:ext uri="{FF2B5EF4-FFF2-40B4-BE49-F238E27FC236}">
                <a16:creationId xmlns:a16="http://schemas.microsoft.com/office/drawing/2014/main" id="{CF7F3D97-A2EE-B94A-A07E-5CCF847D3DD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Annoying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513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r>
              <a:rPr lang="en-US" sz="3086" dirty="0"/>
              <a:t>Luckily, Java has a special syntax for initializing arrays to hardcoded numbers.</a:t>
            </a:r>
          </a:p>
          <a:p>
            <a:pPr marL="0" indent="0">
              <a:buNone/>
              <a:defRPr/>
            </a:pPr>
            <a:endParaRPr lang="en-US" sz="3086" dirty="0">
              <a:latin typeface="Consolas" charset="0"/>
              <a:ea typeface="Consolas" charset="0"/>
              <a:cs typeface="Consolas" charset="0"/>
            </a:endParaRPr>
          </a:p>
          <a:p>
            <a:pPr>
              <a:buNone/>
              <a:defRPr/>
            </a:pPr>
            <a:r>
              <a:rPr lang="en-US" sz="3086" b="1" dirty="0">
                <a:latin typeface="Consolas" charset="0"/>
              </a:rPr>
              <a:t>	</a:t>
            </a:r>
            <a:r>
              <a:rPr lang="en-US" sz="3086" b="1" i="1" dirty="0">
                <a:latin typeface="Consolas" charset="0"/>
              </a:rPr>
              <a:t>type</a:t>
            </a:r>
            <a:r>
              <a:rPr lang="en-US" sz="3086" dirty="0">
                <a:latin typeface="Consolas" charset="0"/>
              </a:rPr>
              <a:t>[] </a:t>
            </a:r>
            <a:r>
              <a:rPr lang="en-US" sz="3086" b="1" i="1" dirty="0">
                <a:latin typeface="Consolas" charset="0"/>
              </a:rPr>
              <a:t>name</a:t>
            </a:r>
            <a:r>
              <a:rPr lang="en-US" sz="3086" dirty="0">
                <a:latin typeface="Consolas" charset="0"/>
              </a:rPr>
              <a:t> = { </a:t>
            </a:r>
            <a:r>
              <a:rPr lang="en-US" sz="3086" i="1" dirty="0">
                <a:latin typeface="Consolas" charset="0"/>
              </a:rPr>
              <a:t>elements </a:t>
            </a:r>
            <a:r>
              <a:rPr lang="en-US" sz="3086" dirty="0">
                <a:latin typeface="Consolas" charset="0"/>
              </a:rPr>
              <a:t>};</a:t>
            </a:r>
            <a:endParaRPr lang="en-US" sz="3086" dirty="0">
              <a:latin typeface="Consolas" charset="0"/>
              <a:ea typeface="Consolas" charset="0"/>
              <a:cs typeface="Consolas" charset="0"/>
            </a:endParaRP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 Java infers the array length</a:t>
            </a:r>
          </a:p>
          <a:p>
            <a:pPr marL="0" indent="0">
              <a:buNone/>
              <a:defRPr/>
            </a:pP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{5, 32, 12, 2, 1, -1, 9};</a:t>
            </a:r>
          </a:p>
        </p:txBody>
      </p:sp>
      <p:sp>
        <p:nvSpPr>
          <p:cNvPr id="4" name="Title Placeholder 1">
            <a:extLst>
              <a:ext uri="{FF2B5EF4-FFF2-40B4-BE49-F238E27FC236}">
                <a16:creationId xmlns:a16="http://schemas.microsoft.com/office/drawing/2014/main" id="{91809B72-DC87-C049-B381-4E627EECD0D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Fancy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022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eaLnBrk="1" hangingPunct="1">
              <a:defRPr/>
            </a:pPr>
            <a:r>
              <a:rPr lang="en-US" dirty="0">
                <a:cs typeface="+mj-cs"/>
              </a:rPr>
              <a:t>Limitations of Arrays</a:t>
            </a:r>
          </a:p>
        </p:txBody>
      </p:sp>
      <p:sp>
        <p:nvSpPr>
          <p:cNvPr id="1492995" name="Rectangle 3"/>
          <p:cNvSpPr>
            <a:spLocks noGrp="1" noChangeArrowheads="1"/>
          </p:cNvSpPr>
          <p:nvPr>
            <p:ph type="body" idx="1"/>
          </p:nvPr>
        </p:nvSpPr>
        <p:spPr/>
        <p:txBody>
          <a:bodyPr/>
          <a:lstStyle/>
          <a:p>
            <a:pPr eaLnBrk="1" hangingPunct="1">
              <a:defRPr/>
            </a:pPr>
            <a:r>
              <a:rPr lang="en-US" sz="2866" dirty="0"/>
              <a:t>An array’s length is </a:t>
            </a:r>
            <a:r>
              <a:rPr lang="en-US" sz="2866" b="1" dirty="0"/>
              <a:t>fixed</a:t>
            </a:r>
            <a:r>
              <a:rPr lang="en-US" sz="2866" dirty="0"/>
              <a:t>.  You cannot resize an existing array:</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 = </a:t>
            </a:r>
            <a:r>
              <a:rPr lang="en-US" sz="2866" b="1" dirty="0">
                <a:solidFill>
                  <a:srgbClr val="7030A0"/>
                </a:solidFill>
                <a:latin typeface="Consolas" charset="0"/>
              </a:rPr>
              <a:t>new </a:t>
            </a:r>
            <a:r>
              <a:rPr lang="en-US" sz="2866" b="1" dirty="0" err="1">
                <a:solidFill>
                  <a:srgbClr val="7030A0"/>
                </a:solidFill>
                <a:latin typeface="Consolas" charset="0"/>
              </a:rPr>
              <a:t>int</a:t>
            </a:r>
            <a:r>
              <a:rPr lang="en-US" sz="2866" dirty="0">
                <a:latin typeface="Consolas" charset="0"/>
              </a:rPr>
              <a:t>[4];</a:t>
            </a:r>
          </a:p>
          <a:p>
            <a:pPr lvl="1" eaLnBrk="1" hangingPunct="1">
              <a:lnSpc>
                <a:spcPct val="70000"/>
              </a:lnSpc>
              <a:buFontTx/>
              <a:buNone/>
              <a:defRPr/>
            </a:pPr>
            <a:r>
              <a:rPr lang="en-US" sz="2866" b="1" dirty="0" err="1">
                <a:solidFill>
                  <a:srgbClr val="800000"/>
                </a:solidFill>
                <a:latin typeface="Consolas" charset="0"/>
              </a:rPr>
              <a:t>a.length</a:t>
            </a:r>
            <a:r>
              <a:rPr lang="en-US" sz="2866" b="1" dirty="0">
                <a:solidFill>
                  <a:srgbClr val="800000"/>
                </a:solidFill>
                <a:latin typeface="Consolas" charset="0"/>
              </a:rPr>
              <a:t> = 10;</a:t>
            </a:r>
            <a:r>
              <a:rPr lang="en-US" sz="2866" dirty="0">
                <a:latin typeface="Consolas" charset="0"/>
              </a:rPr>
              <a:t>                    </a:t>
            </a:r>
            <a:r>
              <a:rPr lang="en-US" sz="2866" dirty="0">
                <a:solidFill>
                  <a:srgbClr val="008000"/>
                </a:solidFill>
                <a:latin typeface="Consolas" charset="0"/>
              </a:rPr>
              <a:t>// error</a:t>
            </a:r>
          </a:p>
          <a:p>
            <a:pPr lvl="1" eaLnBrk="1" hangingPunct="1">
              <a:lnSpc>
                <a:spcPct val="70000"/>
              </a:lnSpc>
              <a:buFontTx/>
              <a:buNone/>
              <a:defRPr/>
            </a:pPr>
            <a:endParaRPr lang="en-US" dirty="0">
              <a:latin typeface="Consolas" charset="0"/>
            </a:endParaRPr>
          </a:p>
          <a:p>
            <a:pPr eaLnBrk="1" hangingPunct="1">
              <a:defRPr/>
            </a:pPr>
            <a:r>
              <a:rPr lang="en-US" sz="2866" dirty="0"/>
              <a:t>You cannot compare arrays with </a:t>
            </a:r>
            <a:r>
              <a:rPr lang="en-US" sz="2866" dirty="0">
                <a:latin typeface="Consolas" charset="0"/>
              </a:rPr>
              <a:t>==</a:t>
            </a:r>
            <a:r>
              <a:rPr lang="en-US" sz="2866" dirty="0"/>
              <a:t> or </a:t>
            </a:r>
            <a:r>
              <a:rPr lang="en-US" sz="2866" dirty="0">
                <a:latin typeface="Consolas" charset="0"/>
              </a:rPr>
              <a:t>equals</a:t>
            </a:r>
            <a:r>
              <a:rPr lang="en-US" sz="2866" dirty="0"/>
              <a:t> :</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a1 = {42, -7, 1, 15};</a:t>
            </a: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a2 = {42, -7, 1, 15};</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 == 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a1.equals(a2)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endParaRPr lang="en-US" dirty="0">
              <a:latin typeface="Consolas" charset="0"/>
            </a:endParaRPr>
          </a:p>
          <a:p>
            <a:pPr eaLnBrk="1" hangingPunct="1">
              <a:defRPr/>
            </a:pPr>
            <a:r>
              <a:rPr lang="en-US" sz="2866" dirty="0"/>
              <a:t>An array does not know how to print itself:</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dirty="0" err="1">
                <a:latin typeface="Consolas" charset="0"/>
              </a:rPr>
              <a:t>println</a:t>
            </a:r>
            <a:r>
              <a:rPr lang="en-US" sz="2866" dirty="0">
                <a:latin typeface="Consolas" charset="0"/>
              </a:rPr>
              <a:t>(a1);                    </a:t>
            </a:r>
            <a:r>
              <a:rPr lang="en-US" sz="2866" dirty="0">
                <a:solidFill>
                  <a:srgbClr val="008000"/>
                </a:solidFill>
                <a:latin typeface="Consolas" charset="0"/>
              </a:rPr>
              <a:t>// [I@98f8c4]</a:t>
            </a:r>
          </a:p>
        </p:txBody>
      </p:sp>
      <p:sp>
        <p:nvSpPr>
          <p:cNvPr id="4" name="Title Placeholder 1">
            <a:extLst>
              <a:ext uri="{FF2B5EF4-FFF2-40B4-BE49-F238E27FC236}">
                <a16:creationId xmlns:a16="http://schemas.microsoft.com/office/drawing/2014/main" id="{2621C7CF-E3F2-2447-BF4C-05E31258B6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Limitations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29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29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9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29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99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29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pPr eaLnBrk="1" hangingPunct="1">
              <a:defRPr/>
            </a:pPr>
            <a:r>
              <a:rPr lang="en-US" sz="4409" dirty="0"/>
              <a:t>Arrays Methods To The Rescue!</a:t>
            </a:r>
          </a:p>
        </p:txBody>
      </p:sp>
      <p:sp>
        <p:nvSpPr>
          <p:cNvPr id="1556483" name="Rectangle 3"/>
          <p:cNvSpPr>
            <a:spLocks noGrp="1" noChangeArrowheads="1"/>
          </p:cNvSpPr>
          <p:nvPr>
            <p:ph type="body" idx="1"/>
          </p:nvPr>
        </p:nvSpPr>
        <p:spPr/>
        <p:txBody>
          <a:bodyPr/>
          <a:lstStyle/>
          <a:p>
            <a:pPr eaLnBrk="1" hangingPunct="1">
              <a:defRPr/>
            </a:pPr>
            <a:r>
              <a:rPr lang="en-US" dirty="0">
                <a:cs typeface="+mn-cs"/>
              </a:rPr>
              <a:t>The class </a:t>
            </a:r>
            <a:r>
              <a:rPr lang="en-US" dirty="0">
                <a:latin typeface="Consolas" charset="0"/>
                <a:cs typeface="+mn-cs"/>
              </a:rPr>
              <a:t>Arrays</a:t>
            </a:r>
            <a:r>
              <a:rPr lang="en-US" dirty="0">
                <a:cs typeface="+mn-cs"/>
              </a:rPr>
              <a:t> in package </a:t>
            </a:r>
            <a:r>
              <a:rPr lang="en-US" dirty="0" err="1">
                <a:latin typeface="Consolas" charset="0"/>
                <a:cs typeface="+mn-cs"/>
              </a:rPr>
              <a:t>java.util</a:t>
            </a:r>
            <a:r>
              <a:rPr lang="en-US" dirty="0">
                <a:cs typeface="+mn-cs"/>
              </a:rPr>
              <a:t> has useful methods for manipulating arrays:</a:t>
            </a:r>
          </a:p>
        </p:txBody>
      </p:sp>
      <p:graphicFrame>
        <p:nvGraphicFramePr>
          <p:cNvPr id="1556512" name="Group 32"/>
          <p:cNvGraphicFramePr>
            <a:graphicFrameLocks noGrp="1"/>
          </p:cNvGraphicFramePr>
          <p:nvPr/>
        </p:nvGraphicFramePr>
        <p:xfrm>
          <a:off x="84525" y="2540890"/>
          <a:ext cx="9911574" cy="3784506"/>
        </p:xfrm>
        <a:graphic>
          <a:graphicData uri="http://schemas.openxmlformats.org/drawingml/2006/table">
            <a:tbl>
              <a:tblPr/>
              <a:tblGrid>
                <a:gridCol w="4871791">
                  <a:extLst>
                    <a:ext uri="{9D8B030D-6E8A-4147-A177-3AD203B41FA5}">
                      <a16:colId xmlns:a16="http://schemas.microsoft.com/office/drawing/2014/main" val="20000"/>
                    </a:ext>
                  </a:extLst>
                </a:gridCol>
                <a:gridCol w="5039783">
                  <a:extLst>
                    <a:ext uri="{9D8B030D-6E8A-4147-A177-3AD203B41FA5}">
                      <a16:colId xmlns:a16="http://schemas.microsoft.com/office/drawing/2014/main" val="20001"/>
                    </a:ext>
                  </a:extLst>
                </a:gridCol>
              </a:tblGrid>
              <a:tr h="436746">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Method name</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Description</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Arrays.binarySearch(</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the index of the given value in a </a:t>
                      </a:r>
                      <a:r>
                        <a:rPr kumimoji="0" lang="en-US" sz="2000" b="0" i="1" u="none" strike="noStrike" cap="none" normalizeH="0" baseline="0">
                          <a:ln>
                            <a:noFill/>
                          </a:ln>
                          <a:solidFill>
                            <a:schemeClr val="tx1"/>
                          </a:solidFill>
                          <a:effectLst/>
                          <a:latin typeface="Calibri" charset="0"/>
                          <a:ea typeface="ＭＳ Ｐゴシック" charset="0"/>
                          <a:cs typeface="Times New Roman" charset="0"/>
                        </a:rPr>
                        <a:t>sorted</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array (or &lt; 0 if not found)</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Arrays.copyOf(</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length</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new copy of array of given length</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Arrays.equals(</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array1</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array2</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true</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if the two arrays contain same elements in the same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Arrays.fill(</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sets every element to the given value</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Arrays.sort(</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arranges the elements into sorted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Arrays.toString(</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string representing the array, such as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"[10, 30, -25, 17]"</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 name="Title Placeholder 1">
            <a:extLst>
              <a:ext uri="{FF2B5EF4-FFF2-40B4-BE49-F238E27FC236}">
                <a16:creationId xmlns:a16="http://schemas.microsoft.com/office/drawing/2014/main" id="{723F6346-9F66-1541-9842-3A351759916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08123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7507" name="Rectangle 3"/>
          <p:cNvSpPr>
            <a:spLocks noGrp="1" noChangeArrowheads="1"/>
          </p:cNvSpPr>
          <p:nvPr>
            <p:ph type="body" idx="1"/>
          </p:nvPr>
        </p:nvSpPr>
        <p:spPr/>
        <p:txBody>
          <a:bodyPr/>
          <a:lstStyle/>
          <a:p>
            <a:pPr marL="0" indent="0">
              <a:buNone/>
              <a:defRPr/>
            </a:pPr>
            <a:r>
              <a:rPr lang="en-US" sz="3086" dirty="0" err="1">
                <a:latin typeface="Consolas" charset="0"/>
              </a:rPr>
              <a:t>Arrays.toString</a:t>
            </a:r>
            <a:r>
              <a:rPr lang="en-US" sz="3086" dirty="0"/>
              <a:t> accepts an array as a parameter and returns a string representation of its elements.</a:t>
            </a:r>
          </a:p>
          <a:p>
            <a:pPr lvl="1" eaLnBrk="1" hangingPunct="1">
              <a:buFontTx/>
              <a:buNone/>
              <a:defRPr/>
            </a:pPr>
            <a:endParaRPr lang="en-US" sz="3086" dirty="0">
              <a:latin typeface="Consolas" charset="0"/>
            </a:endParaRPr>
          </a:p>
          <a:p>
            <a:pPr lvl="1" eaLnBrk="1" hangingPunct="1">
              <a:buFontTx/>
              <a:buNone/>
              <a:defRPr/>
            </a:pPr>
            <a:r>
              <a:rPr lang="en-US" sz="3086" dirty="0">
                <a:latin typeface="Consolas" charset="0"/>
              </a:rPr>
              <a:t>  </a:t>
            </a:r>
            <a:r>
              <a:rPr lang="en-US" sz="3086" b="1" dirty="0" err="1">
                <a:solidFill>
                  <a:srgbClr val="7030A0"/>
                </a:solidFill>
                <a:latin typeface="Consolas" charset="0"/>
              </a:rPr>
              <a:t>int</a:t>
            </a:r>
            <a:r>
              <a:rPr lang="en-US" sz="3086" dirty="0">
                <a:latin typeface="Consolas" charset="0"/>
              </a:rPr>
              <a:t>[] e = {0, 2, 4, 6, 8};</a:t>
            </a:r>
          </a:p>
          <a:p>
            <a:pPr lvl="1" eaLnBrk="1" hangingPunct="1">
              <a:buFont typeface="Wingdings" charset="0"/>
              <a:buNone/>
              <a:defRPr/>
            </a:pPr>
            <a:r>
              <a:rPr lang="en-US" sz="3086" dirty="0">
                <a:latin typeface="Consolas" charset="0"/>
              </a:rPr>
              <a:t>  e[1] = e[3] + e[4]; </a:t>
            </a:r>
          </a:p>
          <a:p>
            <a:pPr lvl="1" eaLnBrk="1" hangingPunct="1">
              <a:buFont typeface="Wingdings" charset="0"/>
              <a:buNone/>
              <a:defRPr/>
            </a:pPr>
            <a:r>
              <a:rPr lang="en-US" sz="3086" dirty="0">
                <a:latin typeface="Consolas" charset="0"/>
              </a:rPr>
              <a:t>  </a:t>
            </a:r>
            <a:r>
              <a:rPr lang="en-US" sz="3086" dirty="0" err="1">
                <a:latin typeface="Consolas" charset="0"/>
              </a:rPr>
              <a:t>println</a:t>
            </a:r>
            <a:r>
              <a:rPr lang="en-US" sz="3086" dirty="0">
                <a:latin typeface="Consolas" charset="0"/>
              </a:rPr>
              <a:t>(</a:t>
            </a:r>
            <a:r>
              <a:rPr lang="en-US" sz="3086" dirty="0">
                <a:solidFill>
                  <a:srgbClr val="0070C0"/>
                </a:solidFill>
                <a:latin typeface="Consolas" charset="0"/>
              </a:rPr>
              <a:t>"e is " </a:t>
            </a:r>
            <a:r>
              <a:rPr lang="en-US" sz="3086" dirty="0">
                <a:latin typeface="Consolas" charset="0"/>
              </a:rPr>
              <a:t>+ </a:t>
            </a:r>
            <a:r>
              <a:rPr lang="en-US" sz="3086" b="1" dirty="0" err="1">
                <a:latin typeface="Consolas" charset="0"/>
              </a:rPr>
              <a:t>Arrays.toString</a:t>
            </a:r>
            <a:r>
              <a:rPr lang="en-US" sz="3086" b="1" dirty="0">
                <a:latin typeface="Consolas" charset="0"/>
              </a:rPr>
              <a:t>(e)</a:t>
            </a:r>
            <a:r>
              <a:rPr lang="en-US" sz="3086" dirty="0">
                <a:latin typeface="Consolas" charset="0"/>
              </a:rPr>
              <a:t>);</a:t>
            </a:r>
          </a:p>
          <a:p>
            <a:pPr lvl="1" eaLnBrk="1" hangingPunct="1">
              <a:buFont typeface="Wingdings" charset="0"/>
              <a:buNone/>
              <a:defRPr/>
            </a:pPr>
            <a:endParaRPr lang="en-US" sz="3086" dirty="0">
              <a:latin typeface="Consolas" charset="0"/>
            </a:endParaRPr>
          </a:p>
          <a:p>
            <a:pPr lvl="1" eaLnBrk="1" hangingPunct="1">
              <a:buFont typeface="Wingdings" charset="0"/>
              <a:buNone/>
              <a:defRPr/>
            </a:pPr>
            <a:r>
              <a:rPr lang="en-US" sz="3086" dirty="0"/>
              <a:t>	Output:</a:t>
            </a:r>
          </a:p>
          <a:p>
            <a:pPr lvl="1" eaLnBrk="1" hangingPunct="1">
              <a:buFont typeface="Wingdings" charset="0"/>
              <a:buNone/>
              <a:defRPr/>
            </a:pPr>
            <a:r>
              <a:rPr lang="en-US" sz="3086" dirty="0">
                <a:latin typeface="Courier New" charset="0"/>
              </a:rPr>
              <a:t>	</a:t>
            </a:r>
            <a:r>
              <a:rPr lang="en-US" sz="3086" dirty="0">
                <a:latin typeface="Consolas" charset="0"/>
              </a:rPr>
              <a:t>e is [0, 14, 4, 6, 8]</a:t>
            </a:r>
          </a:p>
        </p:txBody>
      </p:sp>
      <p:sp>
        <p:nvSpPr>
          <p:cNvPr id="3" name="Title 2">
            <a:extLst>
              <a:ext uri="{FF2B5EF4-FFF2-40B4-BE49-F238E27FC236}">
                <a16:creationId xmlns:a16="http://schemas.microsoft.com/office/drawing/2014/main" id="{977F5827-0D79-D844-920C-0AB4D06086A4}"/>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48116287-3716-F740-9968-CD099A6012C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82186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437"/>
            <a:ext cx="9072563" cy="4989036"/>
          </a:xfrm>
        </p:spPr>
        <p:txBody>
          <a:bodyPr>
            <a:normAutofit lnSpcReduction="10000"/>
          </a:bodyPr>
          <a:lstStyle/>
          <a:p>
            <a:r>
              <a:rPr lang="en-US" dirty="0"/>
              <a:t>Karel the Robot</a:t>
            </a:r>
          </a:p>
          <a:p>
            <a:r>
              <a:rPr lang="en-US" dirty="0"/>
              <a:t>Java</a:t>
            </a:r>
          </a:p>
          <a:p>
            <a:r>
              <a:rPr lang="en-US" dirty="0"/>
              <a:t>Console Programs</a:t>
            </a:r>
          </a:p>
          <a:p>
            <a:r>
              <a:rPr lang="en-US" dirty="0"/>
              <a:t>Graphics Programs</a:t>
            </a:r>
          </a:p>
          <a:p>
            <a:r>
              <a:rPr lang="en-US" dirty="0"/>
              <a:t>Text Processing</a:t>
            </a:r>
          </a:p>
          <a:p>
            <a:r>
              <a:rPr lang="en-US" b="1" dirty="0">
                <a:solidFill>
                  <a:srgbClr val="0432FF"/>
                </a:solidFill>
              </a:rPr>
              <a:t>Data Structures</a:t>
            </a:r>
          </a:p>
          <a:p>
            <a:r>
              <a:rPr lang="en-US" dirty="0"/>
              <a:t>Defining our own Variable Types</a:t>
            </a:r>
          </a:p>
          <a:p>
            <a:r>
              <a:rPr lang="en-US" dirty="0"/>
              <a:t>GUIs</a:t>
            </a:r>
          </a:p>
        </p:txBody>
      </p:sp>
      <p:sp>
        <p:nvSpPr>
          <p:cNvPr id="6" name="Title Placeholder 1">
            <a:extLst>
              <a:ext uri="{FF2B5EF4-FFF2-40B4-BE49-F238E27FC236}">
                <a16:creationId xmlns:a16="http://schemas.microsoft.com/office/drawing/2014/main" id="{A3D2114D-B0EF-8E49-B0F8-BB7FB71AEAF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Where are we?</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84965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endParaRPr lang="en-US" sz="3086" dirty="0"/>
          </a:p>
          <a:p>
            <a:pPr marL="0" indent="0">
              <a:buNone/>
            </a:pPr>
            <a:r>
              <a:rPr lang="en-US" sz="3086" b="1" dirty="0">
                <a:solidFill>
                  <a:srgbClr val="7030A0"/>
                </a:solidFill>
                <a:latin typeface="Consolas" charset="0"/>
                <a:ea typeface="Consolas" charset="0"/>
                <a:cs typeface="Consolas" charset="0"/>
              </a:rPr>
              <a:t>private</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sumArray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makeSpecialArray</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return</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myArray</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1B81C15-A853-2C4A-B3C5-E3B9DDD1988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41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r>
              <a:rPr lang="en-US" sz="3086" dirty="0"/>
              <a:t>However, arrays are </a:t>
            </a:r>
            <a:r>
              <a:rPr lang="en-US" sz="3086" b="1" dirty="0"/>
              <a:t>objects</a:t>
            </a:r>
            <a:r>
              <a:rPr lang="en-US" sz="3086" dirty="0"/>
              <a:t>, so per </a:t>
            </a:r>
            <a:r>
              <a:rPr lang="en-US" sz="3086" u="sng" dirty="0"/>
              <a:t>A Variable Origin Story</a:t>
            </a:r>
            <a:r>
              <a:rPr lang="en-US" sz="3086" dirty="0"/>
              <a:t>, an array variable box actually stores its </a:t>
            </a:r>
            <a:r>
              <a:rPr lang="en-US" sz="3086" i="1" dirty="0"/>
              <a:t>location</a:t>
            </a:r>
            <a:r>
              <a:rPr lang="en-US" sz="3086" dirty="0"/>
              <a:t>.</a:t>
            </a:r>
          </a:p>
          <a:p>
            <a:r>
              <a:rPr lang="en-US" sz="3086" dirty="0"/>
              <a:t>This means changes to an array passed as a parameter </a:t>
            </a:r>
            <a:r>
              <a:rPr lang="en-US" sz="3086" i="1" dirty="0"/>
              <a:t>affect the original array</a:t>
            </a:r>
            <a:r>
              <a:rPr lang="en-US" sz="3086" dirty="0"/>
              <a:t>!</a:t>
            </a:r>
          </a:p>
        </p:txBody>
      </p:sp>
    </p:spTree>
    <p:extLst>
      <p:ext uri="{BB962C8B-B14F-4D97-AF65-F5344CB8AC3E}">
        <p14:creationId xmlns:p14="http://schemas.microsoft.com/office/powerpoint/2010/main" val="37383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Pass By Reference</a:t>
            </a:r>
          </a:p>
        </p:txBody>
      </p:sp>
      <p:sp>
        <p:nvSpPr>
          <p:cNvPr id="3" name="Content Placeholder 2"/>
          <p:cNvSpPr>
            <a:spLocks noGrp="1"/>
          </p:cNvSpPr>
          <p:nvPr>
            <p:ph idx="1"/>
          </p:nvPr>
        </p:nvSpPr>
        <p:spPr/>
        <p:txBody>
          <a:bodyPr/>
          <a:lstStyle/>
          <a:p>
            <a:pPr marL="0" indent="0">
              <a:buNone/>
            </a:pPr>
            <a:r>
              <a:rPr lang="en-US" sz="3086" b="1" dirty="0">
                <a:solidFill>
                  <a:srgbClr val="7030A0"/>
                </a:solidFill>
                <a:latin typeface="Consolas" charset="0"/>
                <a:ea typeface="Consolas" charset="0"/>
                <a:cs typeface="Consolas" charset="0"/>
              </a:rPr>
              <a:t>public void </a:t>
            </a:r>
            <a:r>
              <a:rPr lang="en-US" sz="3086" dirty="0">
                <a:latin typeface="Consolas" charset="0"/>
                <a:ea typeface="Consolas" charset="0"/>
                <a:cs typeface="Consolas" charset="0"/>
              </a:rPr>
              <a:t>run() {</a:t>
            </a:r>
            <a:br>
              <a:rPr lang="en-US" sz="3086" dirty="0">
                <a:latin typeface="Consolas" charset="0"/>
                <a:ea typeface="Consolas" charset="0"/>
                <a:cs typeface="Consolas" charset="0"/>
              </a:rPr>
            </a:b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a:t>
            </a:r>
            <a:r>
              <a:rPr lang="en-US" sz="3086" dirty="0" err="1">
                <a:latin typeface="Consolas" charset="0"/>
                <a:ea typeface="Consolas" charset="0"/>
                <a:cs typeface="Consolas" charset="0"/>
              </a:rPr>
              <a:t>Arrays.toString</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void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arr.length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Tree>
    <p:extLst>
      <p:ext uri="{BB962C8B-B14F-4D97-AF65-F5344CB8AC3E}">
        <p14:creationId xmlns:p14="http://schemas.microsoft.com/office/powerpoint/2010/main" val="56052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Practice: Swapping Elements</a:t>
            </a:r>
          </a:p>
        </p:txBody>
      </p:sp>
      <p:sp>
        <p:nvSpPr>
          <p:cNvPr id="3" name="Content Placeholder 2"/>
          <p:cNvSpPr>
            <a:spLocks noGrp="1"/>
          </p:cNvSpPr>
          <p:nvPr>
            <p:ph idx="1"/>
          </p:nvPr>
        </p:nvSpPr>
        <p:spPr/>
        <p:txBody>
          <a:bodyPr/>
          <a:lstStyle/>
          <a:p>
            <a:pPr marL="0" indent="0">
              <a:buNone/>
            </a:pPr>
            <a:r>
              <a:rPr lang="en-US" sz="3086" dirty="0"/>
              <a:t>Let’s write a method called </a:t>
            </a:r>
            <a:r>
              <a:rPr lang="en-US" sz="3086" b="1" dirty="0" err="1"/>
              <a:t>swapElements</a:t>
            </a:r>
            <a:r>
              <a:rPr lang="en-US" sz="3086" dirty="0"/>
              <a:t> that swaps two elements of an array.  How can we do this?  </a:t>
            </a:r>
          </a:p>
          <a:p>
            <a:pPr marL="0" indent="0">
              <a:buNone/>
            </a:pPr>
            <a:endParaRPr lang="en-US" sz="3086" dirty="0"/>
          </a:p>
          <a:p>
            <a:pPr marL="0" indent="0">
              <a:buNone/>
            </a:pPr>
            <a:r>
              <a:rPr lang="en-US" sz="3086" dirty="0"/>
              <a:t>What parameters should it take (if any)?  What should it return (if anything)?</a:t>
            </a:r>
          </a:p>
          <a:p>
            <a:pPr marL="0" indent="0">
              <a:buNone/>
            </a:pPr>
            <a:endParaRPr lang="en-US" sz="3086" dirty="0"/>
          </a:p>
          <a:p>
            <a:pPr marL="0" indent="0">
              <a:buNone/>
            </a:pPr>
            <a:endParaRPr lang="en-US" sz="3086" dirty="0"/>
          </a:p>
          <a:p>
            <a:pPr marL="0" indent="0">
              <a:buNone/>
            </a:pPr>
            <a:r>
              <a:rPr lang="en-US" sz="3086" dirty="0">
                <a:latin typeface="Consolas" charset="0"/>
                <a:ea typeface="Consolas" charset="0"/>
                <a:cs typeface="Consolas" charset="0"/>
              </a:rPr>
              <a:t>private ??? </a:t>
            </a:r>
            <a:r>
              <a:rPr lang="en-US" sz="3086" dirty="0" err="1">
                <a:latin typeface="Consolas" charset="0"/>
                <a:ea typeface="Consolas" charset="0"/>
                <a:cs typeface="Consolas" charset="0"/>
              </a:rPr>
              <a:t>swapElements</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2421AB2-899C-FF44-A202-35B150EA87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 Swapping Elements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73116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rgbClr val="7030A0"/>
                </a:solidFill>
                <a:latin typeface="Consolas" charset="0"/>
                <a:ea typeface="Consolas" charset="0"/>
                <a:cs typeface="Consolas" charset="0"/>
              </a:rPr>
              <a:t>public void</a:t>
            </a:r>
            <a:r>
              <a:rPr lang="en-US" sz="2866" dirty="0">
                <a:latin typeface="Consolas" charset="0"/>
                <a:ea typeface="Consolas" charset="0"/>
                <a:cs typeface="Consolas" charset="0"/>
              </a:rPr>
              <a:t> run()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array = </a:t>
            </a:r>
            <a:r>
              <a:rPr lang="en-US" sz="2866" b="1" dirty="0">
                <a:solidFill>
                  <a:srgbClr val="7030A0"/>
                </a:solidFill>
                <a:latin typeface="Consolas" charset="0"/>
                <a:ea typeface="Consolas" charset="0"/>
                <a:cs typeface="Consolas" charset="0"/>
              </a:rPr>
              <a:t>new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[5];</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(array[0], array[1]);</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A667FC6A-FBA2-FD41-A34A-DFD93F630AE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780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chemeClr val="bg1">
                    <a:lumMod val="75000"/>
                  </a:schemeClr>
                </a:solidFill>
                <a:latin typeface="Consolas" charset="0"/>
                <a:ea typeface="Consolas" charset="0"/>
                <a:cs typeface="Consolas" charset="0"/>
              </a:rPr>
              <a:t>public void</a:t>
            </a:r>
            <a:r>
              <a:rPr lang="en-US" sz="2866" dirty="0">
                <a:solidFill>
                  <a:schemeClr val="bg1">
                    <a:lumMod val="75000"/>
                  </a:schemeClr>
                </a:solidFill>
                <a:latin typeface="Consolas" charset="0"/>
                <a:ea typeface="Consolas" charset="0"/>
                <a:cs typeface="Consolas" charset="0"/>
              </a:rPr>
              <a:t> run() {</a:t>
            </a:r>
          </a:p>
          <a:p>
            <a:pPr marL="0" indent="0">
              <a:buNone/>
            </a:pPr>
            <a:r>
              <a:rPr lang="en-US" sz="2866" dirty="0">
                <a:solidFill>
                  <a:schemeClr val="bg1">
                    <a:lumMod val="75000"/>
                  </a:schemeClr>
                </a:solidFill>
                <a:latin typeface="Consolas" charset="0"/>
                <a:ea typeface="Consolas" charset="0"/>
                <a:cs typeface="Consolas" charset="0"/>
              </a:rPr>
              <a:t>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 array = </a:t>
            </a:r>
            <a:r>
              <a:rPr lang="en-US" sz="2866" b="1" dirty="0">
                <a:solidFill>
                  <a:schemeClr val="bg1">
                    <a:lumMod val="75000"/>
                  </a:schemeClr>
                </a:solidFill>
                <a:latin typeface="Consolas" charset="0"/>
                <a:ea typeface="Consolas" charset="0"/>
                <a:cs typeface="Consolas" charset="0"/>
              </a:rPr>
              <a:t>new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[5];</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	</a:t>
            </a:r>
            <a:r>
              <a:rPr lang="en-US" sz="2866" dirty="0" err="1">
                <a:solidFill>
                  <a:schemeClr val="bg1">
                    <a:lumMod val="75000"/>
                  </a:schemeClr>
                </a:solidFill>
                <a:latin typeface="Consolas" charset="0"/>
                <a:ea typeface="Consolas" charset="0"/>
                <a:cs typeface="Consolas" charset="0"/>
              </a:rPr>
              <a:t>swapElements</a:t>
            </a:r>
            <a:r>
              <a:rPr lang="en-US" sz="2866" dirty="0">
                <a:solidFill>
                  <a:schemeClr val="bg1">
                    <a:lumMod val="75000"/>
                  </a:schemeClr>
                </a:solidFill>
                <a:latin typeface="Consolas" charset="0"/>
                <a:ea typeface="Consolas" charset="0"/>
                <a:cs typeface="Consolas" charset="0"/>
              </a:rPr>
              <a:t>(array[0], array[1]);</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err="1">
                <a:solidFill>
                  <a:srgbClr val="FFFFFF"/>
                </a:solidFill>
                <a:latin typeface="Calibri"/>
              </a:rPr>
              <a:t>Ints</a:t>
            </a:r>
            <a:r>
              <a:rPr lang="en-US" sz="3086" dirty="0">
                <a:solidFill>
                  <a:srgbClr val="FFFFFF"/>
                </a:solidFill>
                <a:latin typeface="Calibri"/>
              </a:rPr>
              <a:t> are primitives, so they are passed by </a:t>
            </a:r>
            <a:r>
              <a:rPr lang="en-US" sz="3086" b="1" dirty="0">
                <a:solidFill>
                  <a:srgbClr val="FFFFFF"/>
                </a:solidFill>
                <a:latin typeface="Calibri"/>
              </a:rPr>
              <a:t>value</a:t>
            </a:r>
            <a:r>
              <a:rPr lang="en-US" sz="3086" dirty="0">
                <a:solidFill>
                  <a:srgbClr val="FFFFFF"/>
                </a:solidFill>
                <a:latin typeface="Calibri"/>
              </a:rPr>
              <a:t>!  Their variable boxes store their </a:t>
            </a:r>
            <a:r>
              <a:rPr lang="en-US" sz="3086" i="1" dirty="0">
                <a:solidFill>
                  <a:srgbClr val="FFFFFF"/>
                </a:solidFill>
                <a:latin typeface="Calibri"/>
              </a:rPr>
              <a:t>actual values</a:t>
            </a:r>
            <a:r>
              <a:rPr lang="en-US" sz="3086" dirty="0">
                <a:solidFill>
                  <a:srgbClr val="FFFFFF"/>
                </a:solidFill>
                <a:latin typeface="Calibri"/>
              </a:rPr>
              <a:t>.  So changes to the parameter </a:t>
            </a:r>
            <a:r>
              <a:rPr lang="en-US" sz="3086" i="1" dirty="0">
                <a:solidFill>
                  <a:srgbClr val="FFFFFF"/>
                </a:solidFill>
                <a:latin typeface="Calibri"/>
              </a:rPr>
              <a:t>do not affect the original</a:t>
            </a:r>
            <a:r>
              <a:rPr lang="en-US" sz="3086" dirty="0">
                <a:solidFill>
                  <a:srgbClr val="FFFFFF"/>
                </a:solidFill>
                <a:latin typeface="Calibri"/>
              </a:rPr>
              <a:t>.</a:t>
            </a:r>
          </a:p>
        </p:txBody>
      </p:sp>
      <p:sp>
        <p:nvSpPr>
          <p:cNvPr id="6" name="Title Placeholder 1">
            <a:extLst>
              <a:ext uri="{FF2B5EF4-FFF2-40B4-BE49-F238E27FC236}">
                <a16:creationId xmlns:a16="http://schemas.microsoft.com/office/drawing/2014/main" id="{65248FF9-10AC-D447-84D7-30B3308F95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92039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rgbClr val="7030A0"/>
                </a:solidFill>
                <a:latin typeface="Consolas" charset="0"/>
                <a:ea typeface="Consolas" charset="0"/>
                <a:cs typeface="Consolas" charset="0"/>
              </a:rPr>
              <a:t>public void</a:t>
            </a:r>
            <a:r>
              <a:rPr lang="en-US" sz="2315" dirty="0">
                <a:latin typeface="Consolas" charset="0"/>
                <a:ea typeface="Consolas" charset="0"/>
                <a:cs typeface="Consolas" charset="0"/>
              </a:rPr>
              <a:t> run()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array = </a:t>
            </a:r>
            <a:r>
              <a:rPr lang="en-US" sz="2315" b="1" dirty="0">
                <a:solidFill>
                  <a:srgbClr val="7030A0"/>
                </a:solidFill>
                <a:latin typeface="Consolas" charset="0"/>
                <a:ea typeface="Consolas" charset="0"/>
                <a:cs typeface="Consolas" charset="0"/>
              </a:rPr>
              <a:t>new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[5];</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(array, 0, 1);</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94A8C51F-D386-3947-AAA5-F7F791BD3F1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4159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chemeClr val="bg1">
                    <a:lumMod val="75000"/>
                  </a:schemeClr>
                </a:solidFill>
                <a:latin typeface="Consolas" charset="0"/>
                <a:ea typeface="Consolas" charset="0"/>
                <a:cs typeface="Consolas" charset="0"/>
              </a:rPr>
              <a:t>public void</a:t>
            </a:r>
            <a:r>
              <a:rPr lang="en-US" sz="2315" dirty="0">
                <a:solidFill>
                  <a:schemeClr val="bg1">
                    <a:lumMod val="75000"/>
                  </a:schemeClr>
                </a:solidFill>
                <a:latin typeface="Consolas" charset="0"/>
                <a:ea typeface="Consolas" charset="0"/>
                <a:cs typeface="Consolas" charset="0"/>
              </a:rPr>
              <a:t> run() {</a:t>
            </a:r>
          </a:p>
          <a:p>
            <a:pPr marL="0" indent="0">
              <a:buNone/>
            </a:pPr>
            <a:r>
              <a:rPr lang="en-US" sz="2315" dirty="0">
                <a:solidFill>
                  <a:schemeClr val="bg1">
                    <a:lumMod val="75000"/>
                  </a:schemeClr>
                </a:solidFill>
                <a:latin typeface="Consolas" charset="0"/>
                <a:ea typeface="Consolas" charset="0"/>
                <a:cs typeface="Consolas" charset="0"/>
              </a:rPr>
              <a:t>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 array = </a:t>
            </a:r>
            <a:r>
              <a:rPr lang="en-US" sz="2315" b="1" dirty="0">
                <a:solidFill>
                  <a:schemeClr val="bg1">
                    <a:lumMod val="75000"/>
                  </a:schemeClr>
                </a:solidFill>
                <a:latin typeface="Consolas" charset="0"/>
                <a:ea typeface="Consolas" charset="0"/>
                <a:cs typeface="Consolas" charset="0"/>
              </a:rPr>
              <a:t>new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[5];</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	</a:t>
            </a:r>
            <a:r>
              <a:rPr lang="en-US" sz="2315" dirty="0" err="1">
                <a:solidFill>
                  <a:schemeClr val="bg1">
                    <a:lumMod val="75000"/>
                  </a:schemeClr>
                </a:solidFill>
                <a:latin typeface="Consolas" charset="0"/>
                <a:ea typeface="Consolas" charset="0"/>
                <a:cs typeface="Consolas" charset="0"/>
              </a:rPr>
              <a:t>swapElements</a:t>
            </a:r>
            <a:r>
              <a:rPr lang="en-US" sz="2315" dirty="0">
                <a:solidFill>
                  <a:schemeClr val="bg1">
                    <a:lumMod val="75000"/>
                  </a:schemeClr>
                </a:solidFill>
                <a:latin typeface="Consolas" charset="0"/>
                <a:ea typeface="Consolas" charset="0"/>
                <a:cs typeface="Consolas" charset="0"/>
              </a:rPr>
              <a:t>(array, 0, 1);</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a:solidFill>
                  <a:srgbClr val="FFFFFF"/>
                </a:solidFill>
                <a:latin typeface="Calibri"/>
              </a:rPr>
              <a:t>Arrays are </a:t>
            </a:r>
            <a:r>
              <a:rPr lang="en-US" sz="3086" b="1" dirty="0">
                <a:solidFill>
                  <a:srgbClr val="FFFFFF"/>
                </a:solidFill>
                <a:latin typeface="Calibri"/>
              </a:rPr>
              <a:t>objects</a:t>
            </a:r>
            <a:r>
              <a:rPr lang="en-US" sz="3086" dirty="0">
                <a:solidFill>
                  <a:srgbClr val="FFFFFF"/>
                </a:solidFill>
                <a:latin typeface="Calibri"/>
              </a:rPr>
              <a:t>, so they are passed by </a:t>
            </a:r>
            <a:r>
              <a:rPr lang="en-US" sz="3086" b="1" dirty="0">
                <a:solidFill>
                  <a:srgbClr val="FFFFFF"/>
                </a:solidFill>
                <a:latin typeface="Calibri"/>
              </a:rPr>
              <a:t>reference</a:t>
            </a:r>
            <a:r>
              <a:rPr lang="en-US" sz="3086" dirty="0">
                <a:solidFill>
                  <a:srgbClr val="FFFFFF"/>
                </a:solidFill>
                <a:latin typeface="Calibri"/>
              </a:rPr>
              <a:t>!  Their variable boxes store their </a:t>
            </a:r>
            <a:r>
              <a:rPr lang="en-US" sz="3086" i="1" dirty="0">
                <a:solidFill>
                  <a:srgbClr val="FFFFFF"/>
                </a:solidFill>
                <a:latin typeface="Calibri"/>
              </a:rPr>
              <a:t>location</a:t>
            </a:r>
            <a:r>
              <a:rPr lang="en-US" sz="3086" dirty="0">
                <a:solidFill>
                  <a:srgbClr val="FFFFFF"/>
                </a:solidFill>
                <a:latin typeface="Calibri"/>
              </a:rPr>
              <a:t>.  So changes to the parameter </a:t>
            </a:r>
            <a:r>
              <a:rPr lang="en-US" sz="3086" i="1" dirty="0">
                <a:solidFill>
                  <a:srgbClr val="FFFFFF"/>
                </a:solidFill>
                <a:latin typeface="Calibri"/>
              </a:rPr>
              <a:t>do affect the original</a:t>
            </a:r>
            <a:r>
              <a:rPr lang="en-US" sz="3086" dirty="0">
                <a:solidFill>
                  <a:srgbClr val="FFFFFF"/>
                </a:solidFill>
                <a:latin typeface="Calibri"/>
              </a:rPr>
              <a:t>.</a:t>
            </a:r>
          </a:p>
        </p:txBody>
      </p:sp>
      <p:sp>
        <p:nvSpPr>
          <p:cNvPr id="5" name="Title Placeholder 1">
            <a:extLst>
              <a:ext uri="{FF2B5EF4-FFF2-40B4-BE49-F238E27FC236}">
                <a16:creationId xmlns:a16="http://schemas.microsoft.com/office/drawing/2014/main" id="{BF83FE02-CEDB-9B41-AC1A-CA486B40C8D7}"/>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05462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Example: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00000"/>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dirty="0">
                <a:solidFill>
                  <a:srgbClr val="00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dirty="0">
                <a:solidFill>
                  <a:srgbClr val="000000"/>
                </a:solidFill>
                <a:latin typeface="Helvetica" pitchFamily="1" charset="0"/>
              </a:rPr>
              <a:t>H</a:t>
            </a:r>
            <a:r>
              <a:rPr lang="en-US" sz="2646" dirty="0">
                <a:solidFill>
                  <a:srgbClr val="000000"/>
                </a:solidFill>
                <a:latin typeface="Times New Roman" pitchFamily="1" charset="0"/>
              </a:rPr>
              <a:t>, </a:t>
            </a:r>
            <a:r>
              <a:rPr lang="en-US" sz="2205" dirty="0">
                <a:solidFill>
                  <a:srgbClr val="000000"/>
                </a:solidFill>
                <a:latin typeface="Helvetica" pitchFamily="1" charset="0"/>
              </a:rPr>
              <a:t>R</a:t>
            </a:r>
            <a:r>
              <a:rPr lang="en-US" sz="2646" dirty="0">
                <a:solidFill>
                  <a:srgbClr val="000000"/>
                </a:solidFill>
                <a:latin typeface="Times New Roman" pitchFamily="1" charset="0"/>
              </a:rPr>
              <a:t>, </a:t>
            </a:r>
            <a:r>
              <a:rPr lang="en-US" sz="2205" dirty="0">
                <a:solidFill>
                  <a:srgbClr val="000000"/>
                </a:solidFill>
                <a:latin typeface="Helvetica" pitchFamily="1" charset="0"/>
              </a:rPr>
              <a:t>D</a:t>
            </a:r>
            <a:r>
              <a:rPr lang="en-US" sz="2646" dirty="0">
                <a:solidFill>
                  <a:srgbClr val="000000"/>
                </a:solidFill>
                <a:latin typeface="Times New Roman" pitchFamily="1" charset="0"/>
              </a:rPr>
              <a:t>, </a:t>
            </a:r>
            <a:r>
              <a:rPr lang="en-US" sz="2205" dirty="0">
                <a:solidFill>
                  <a:srgbClr val="000000"/>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3" name="Title 2">
            <a:extLst>
              <a:ext uri="{FF2B5EF4-FFF2-40B4-BE49-F238E27FC236}">
                <a16:creationId xmlns:a16="http://schemas.microsoft.com/office/drawing/2014/main" id="{0C75D590-3D68-3C4F-9209-CF0F414A8E05}"/>
              </a:ext>
            </a:extLst>
          </p:cNvPr>
          <p:cNvSpPr>
            <a:spLocks noGrp="1"/>
          </p:cNvSpPr>
          <p:nvPr>
            <p:ph type="title"/>
          </p:nvPr>
        </p:nvSpPr>
        <p:spPr/>
        <p:txBody>
          <a:bodyPr/>
          <a:lstStyle/>
          <a:p>
            <a:endParaRPr lang="en-US"/>
          </a:p>
        </p:txBody>
      </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802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2" name="TextBox 1"/>
          <p:cNvSpPr txBox="1"/>
          <p:nvPr/>
        </p:nvSpPr>
        <p:spPr>
          <a:xfrm>
            <a:off x="2144712" y="6827837"/>
            <a:ext cx="5874365" cy="349968"/>
          </a:xfrm>
          <a:prstGeom prst="rect">
            <a:avLst/>
          </a:prstGeom>
          <a:noFill/>
        </p:spPr>
        <p:txBody>
          <a:bodyPr wrap="none" rtlCol="0">
            <a:spAutoFit/>
          </a:bodyPr>
          <a:lstStyle/>
          <a:p>
            <a:r>
              <a:rPr lang="en-US" dirty="0">
                <a:solidFill>
                  <a:schemeClr val="bg1">
                    <a:lumMod val="75000"/>
                  </a:schemeClr>
                </a:solidFill>
              </a:rPr>
              <a:t>Thanks Keith Schwarz for some great slides to build off!</a:t>
            </a:r>
          </a:p>
        </p:txBody>
      </p:sp>
      <p:pic>
        <p:nvPicPr>
          <p:cNvPr id="5" name="Picture 4">
            <a:extLst>
              <a:ext uri="{FF2B5EF4-FFF2-40B4-BE49-F238E27FC236}">
                <a16:creationId xmlns:a16="http://schemas.microsoft.com/office/drawing/2014/main" id="{25635011-409A-EC45-8309-6BC07561CD2B}"/>
              </a:ext>
            </a:extLst>
          </p:cNvPr>
          <p:cNvPicPr>
            <a:picLocks noChangeAspect="1"/>
          </p:cNvPicPr>
          <p:nvPr/>
        </p:nvPicPr>
        <p:blipFill>
          <a:blip r:embed="rId3"/>
          <a:stretch>
            <a:fillRect/>
          </a:stretch>
        </p:blipFill>
        <p:spPr>
          <a:xfrm>
            <a:off x="925512" y="1722437"/>
            <a:ext cx="8343900" cy="5651500"/>
          </a:xfrm>
          <a:prstGeom prst="rect">
            <a:avLst/>
          </a:prstGeom>
        </p:spPr>
      </p:pic>
      <p:sp>
        <p:nvSpPr>
          <p:cNvPr id="6" name="Title Placeholder 1">
            <a:extLst>
              <a:ext uri="{FF2B5EF4-FFF2-40B4-BE49-F238E27FC236}">
                <a16:creationId xmlns:a16="http://schemas.microsoft.com/office/drawing/2014/main" id="{FC515E0E-240E-AE4C-92D6-2F2429CE5577}"/>
              </a:ext>
            </a:extLst>
          </p:cNvPr>
          <p:cNvSpPr txBox="1">
            <a:spLocks/>
          </p:cNvSpPr>
          <p:nvPr/>
        </p:nvSpPr>
        <p:spPr>
          <a:xfrm>
            <a:off x="0" y="317"/>
            <a:ext cx="10080625" cy="740664"/>
          </a:xfrm>
          <a:prstGeom prst="rect">
            <a:avLst/>
          </a:prstGeom>
          <a:solidFill>
            <a:srgbClr val="C3D69B"/>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Winter is Coming!</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01926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5" name="Text Box 3"/>
          <p:cNvSpPr txBox="1">
            <a:spLocks noChangeArrowheads="1"/>
          </p:cNvSpPr>
          <p:nvPr/>
        </p:nvSpPr>
        <p:spPr bwMode="auto">
          <a:xfrm>
            <a:off x="439761" y="1036637"/>
            <a:ext cx="8943951" cy="6523038"/>
          </a:xfrm>
          <a:prstGeom prst="rect">
            <a:avLst/>
          </a:prstGeom>
          <a:noFill/>
          <a:ln w="9525">
            <a:noFill/>
            <a:miter lim="800000"/>
            <a:headEnd/>
            <a:tailEnd/>
          </a:ln>
          <a:effectLst/>
        </p:spPr>
        <p:txBody>
          <a:bodyPr wrap="square">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lang="en-US" sz="772" b="1" noProof="1">
              <a:solidFill>
                <a:srgbClr val="000000"/>
              </a:solidFill>
              <a:latin typeface="Courier New" pitchFamily="1" charset="0"/>
            </a:endParaRPr>
          </a:p>
          <a:p>
            <a:pPr defTabSz="1007943" eaLnBrk="0">
              <a:lnSpc>
                <a:spcPct val="95000"/>
              </a:lnSpc>
              <a:buClrTx/>
              <a:buSzTx/>
            </a:pPr>
            <a:r>
              <a:rPr lang="en-US" sz="1540" b="1" noProof="1">
                <a:solidFill>
                  <a:srgbClr val="0000FF"/>
                </a:solidFill>
                <a:latin typeface="Courier New" pitchFamily="1" charset="0"/>
              </a:rPr>
              <a:t>/* Private instance variables */</a:t>
            </a:r>
          </a:p>
          <a:p>
            <a:pPr defTabSz="1007943" eaLnBrk="0">
              <a:lnSpc>
                <a:spcPct val="95000"/>
              </a:lnSpc>
              <a:buClrTx/>
              <a:buSzTx/>
            </a:pPr>
            <a:r>
              <a:rPr lang="en-US" sz="1540" b="1" noProof="1">
                <a:solidFill>
                  <a:srgbClr val="000000"/>
                </a:solidFill>
                <a:latin typeface="Courier New" pitchFamily="1" charset="0"/>
              </a:rPr>
              <a:t>   private int[] frequencyTable;</a:t>
            </a:r>
          </a:p>
          <a:p>
            <a:pPr defTabSz="1007943" eaLnBrk="0">
              <a:buClrTx/>
              <a:buSzTx/>
            </a:pPr>
            <a:endParaRPr lang="en-US" sz="772" b="1" noProof="1">
              <a:solidFill>
                <a:srgbClr val="000000"/>
              </a:solidFill>
              <a:latin typeface="Courier New" pitchFamily="1" charset="0"/>
            </a:endParaRP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sp>
        <p:nvSpPr>
          <p:cNvPr id="100358" name="Rectangle 6"/>
          <p:cNvSpPr>
            <a:spLocks noChangeArrowheads="1"/>
          </p:cNvSpPr>
          <p:nvPr/>
        </p:nvSpPr>
        <p:spPr bwMode="auto">
          <a:xfrm>
            <a:off x="336514" y="922265"/>
            <a:ext cx="9407596" cy="663741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3" name="Title 2">
            <a:extLst>
              <a:ext uri="{FF2B5EF4-FFF2-40B4-BE49-F238E27FC236}">
                <a16:creationId xmlns:a16="http://schemas.microsoft.com/office/drawing/2014/main" id="{CD8A8313-3DC4-5048-9634-BA6871C1C964}"/>
              </a:ext>
            </a:extLst>
          </p:cNvPr>
          <p:cNvSpPr>
            <a:spLocks noGrp="1"/>
          </p:cNvSpPr>
          <p:nvPr>
            <p:ph type="title"/>
          </p:nvPr>
        </p:nvSpPr>
        <p:spPr/>
        <p:txBody>
          <a:bodyPr/>
          <a:lstStyle/>
          <a:p>
            <a:endParaRPr lang="en-US"/>
          </a:p>
        </p:txBody>
      </p:sp>
      <p:sp>
        <p:nvSpPr>
          <p:cNvPr id="12" name="Title Placeholder 1">
            <a:extLst>
              <a:ext uri="{FF2B5EF4-FFF2-40B4-BE49-F238E27FC236}">
                <a16:creationId xmlns:a16="http://schemas.microsoft.com/office/drawing/2014/main" id="{FACF3DA5-4773-1C4E-856C-91B7F9BCC8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6735852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36514" y="1186449"/>
            <a:ext cx="9407596" cy="603724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03" name="Text Box 3"/>
          <p:cNvSpPr txBox="1">
            <a:spLocks noChangeArrowheads="1"/>
          </p:cNvSpPr>
          <p:nvPr/>
        </p:nvSpPr>
        <p:spPr bwMode="auto">
          <a:xfrm>
            <a:off x="439761" y="1301944"/>
            <a:ext cx="9304349" cy="5849807"/>
          </a:xfrm>
          <a:prstGeom prst="rect">
            <a:avLst/>
          </a:prstGeom>
          <a:noFill/>
          <a:ln w="9525">
            <a:noFill/>
            <a:miter lim="800000"/>
            <a:headEnd/>
            <a:tailEnd/>
          </a:ln>
          <a:effectLst/>
        </p:spPr>
        <p:txBody>
          <a:bodyPr>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grpSp>
        <p:nvGrpSpPr>
          <p:cNvPr id="102404" name="Group 4"/>
          <p:cNvGrpSpPr>
            <a:grpSpLocks/>
          </p:cNvGrpSpPr>
          <p:nvPr/>
        </p:nvGrpSpPr>
        <p:grpSpPr bwMode="auto">
          <a:xfrm>
            <a:off x="392512" y="1259945"/>
            <a:ext cx="9351598" cy="5795751"/>
            <a:chOff x="240" y="720"/>
            <a:chExt cx="5280" cy="3312"/>
          </a:xfrm>
        </p:grpSpPr>
        <p:sp>
          <p:nvSpPr>
            <p:cNvPr id="10240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102406" name="Text Box 6"/>
            <p:cNvSpPr txBox="1">
              <a:spLocks noChangeArrowheads="1"/>
            </p:cNvSpPr>
            <p:nvPr/>
          </p:nvSpPr>
          <p:spPr bwMode="auto">
            <a:xfrm>
              <a:off x="251" y="752"/>
              <a:ext cx="5261" cy="2889"/>
            </a:xfrm>
            <a:prstGeom prst="rect">
              <a:avLst/>
            </a:prstGeom>
            <a:noFill/>
            <a:ln w="9525">
              <a:noFill/>
              <a:miter lim="800000"/>
              <a:headEnd/>
              <a:tailEnd/>
            </a:ln>
            <a:effectLst/>
          </p:spPr>
          <p:txBody>
            <a:bodyPr>
              <a:prstTxWarp prst="textNoShape">
                <a:avLst/>
              </a:prstTxWarp>
              <a:spAutoFit/>
            </a:bodyPr>
            <a:lstStyle/>
            <a:p>
              <a:pPr defTabSz="1007943" eaLnBrk="0">
                <a:lnSpc>
                  <a:spcPct val="95000"/>
                </a:lnSpc>
                <a:buClrTx/>
                <a:buSzTx/>
              </a:pPr>
              <a:r>
                <a:rPr sz="1543" b="1" noProof="1">
                  <a:solidFill>
                    <a:srgbClr val="0000FF"/>
                  </a:solidFill>
                  <a:latin typeface="Courier New" pitchFamily="1" charset="0"/>
                </a:rPr>
                <a:t>/* Counts the letter frequencies in a line of text */</a:t>
              </a:r>
            </a:p>
            <a:p>
              <a:pPr defTabSz="1007943" eaLnBrk="0">
                <a:lnSpc>
                  <a:spcPct val="95000"/>
                </a:lnSpc>
                <a:buClrTx/>
                <a:buSzTx/>
              </a:pPr>
              <a:r>
                <a:rPr sz="1543" b="1" noProof="1">
                  <a:solidFill>
                    <a:srgbClr val="000000"/>
                  </a:solidFill>
                  <a:latin typeface="Courier New" pitchFamily="1" charset="0"/>
                </a:rPr>
                <a:t>   private void countLetterFrequencies(String line) {</a:t>
              </a:r>
            </a:p>
            <a:p>
              <a:pPr defTabSz="1007943" eaLnBrk="0">
                <a:lnSpc>
                  <a:spcPct val="95000"/>
                </a:lnSpc>
                <a:buClrTx/>
                <a:buSzTx/>
              </a:pPr>
              <a:r>
                <a:rPr sz="1543" b="1" noProof="1">
                  <a:solidFill>
                    <a:srgbClr val="000000"/>
                  </a:solidFill>
                  <a:latin typeface="Courier New" pitchFamily="1" charset="0"/>
                </a:rPr>
                <a:t>      for (int i = 0; i &lt; line.length(); i++) {</a:t>
              </a:r>
            </a:p>
            <a:p>
              <a:pPr defTabSz="1007943" eaLnBrk="0">
                <a:lnSpc>
                  <a:spcPct val="95000"/>
                </a:lnSpc>
                <a:buClrTx/>
                <a:buSzTx/>
              </a:pPr>
              <a:r>
                <a:rPr sz="1543" b="1" noProof="1">
                  <a:solidFill>
                    <a:srgbClr val="000000"/>
                  </a:solidFill>
                  <a:latin typeface="Courier New" pitchFamily="1" charset="0"/>
                </a:rPr>
                <a:t>         char ch = line.charAt(i);</a:t>
              </a:r>
            </a:p>
            <a:p>
              <a:pPr defTabSz="1007943" eaLnBrk="0">
                <a:lnSpc>
                  <a:spcPct val="95000"/>
                </a:lnSpc>
                <a:buClrTx/>
                <a:buSzTx/>
              </a:pPr>
              <a:r>
                <a:rPr sz="1543" b="1" noProof="1">
                  <a:solidFill>
                    <a:srgbClr val="000000"/>
                  </a:solidFill>
                  <a:latin typeface="Courier New" pitchFamily="1" charset="0"/>
                </a:rPr>
                <a:t>         if (Character.isLetter(ch)) {</a:t>
              </a:r>
            </a:p>
            <a:p>
              <a:pPr defTabSz="1007943" eaLnBrk="0">
                <a:lnSpc>
                  <a:spcPct val="95000"/>
                </a:lnSpc>
                <a:buClrTx/>
                <a:buSzTx/>
              </a:pPr>
              <a:r>
                <a:rPr sz="1543" b="1" noProof="1">
                  <a:solidFill>
                    <a:srgbClr val="000000"/>
                  </a:solidFill>
                  <a:latin typeface="Courier New" pitchFamily="1" charset="0"/>
                </a:rPr>
                <a:t>            int index = Character.toUpperCase(ch) - 'A';</a:t>
              </a:r>
            </a:p>
            <a:p>
              <a:pPr defTabSz="1007943" eaLnBrk="0">
                <a:lnSpc>
                  <a:spcPct val="95000"/>
                </a:lnSpc>
                <a:buClrTx/>
                <a:buSzTx/>
              </a:pPr>
              <a:r>
                <a:rPr sz="1543" b="1" noProof="1">
                  <a:solidFill>
                    <a:srgbClr val="000000"/>
                  </a:solidFill>
                  <a:latin typeface="Courier New" pitchFamily="1" charset="0"/>
                </a:rPr>
                <a:t>            frequencyTable[index]++;</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FF"/>
                  </a:solidFill>
                  <a:latin typeface="Courier New" pitchFamily="1" charset="0"/>
                </a:rPr>
                <a:t>/* Displays the frequency table */</a:t>
              </a:r>
            </a:p>
            <a:p>
              <a:pPr defTabSz="1007943" eaLnBrk="0">
                <a:lnSpc>
                  <a:spcPct val="95000"/>
                </a:lnSpc>
                <a:buClrTx/>
                <a:buSzTx/>
              </a:pPr>
              <a:r>
                <a:rPr sz="1543" b="1" noProof="1">
                  <a:solidFill>
                    <a:srgbClr val="000000"/>
                  </a:solidFill>
                  <a:latin typeface="Courier New" pitchFamily="1" charset="0"/>
                </a:rPr>
                <a:t>   private void printFrequencyTable() {</a:t>
              </a:r>
            </a:p>
            <a:p>
              <a:pPr defTabSz="1007943" eaLnBrk="0">
                <a:lnSpc>
                  <a:spcPct val="95000"/>
                </a:lnSpc>
                <a:buClrTx/>
                <a:buSzTx/>
              </a:pPr>
              <a:r>
                <a:rPr sz="1543" b="1" noProof="1">
                  <a:solidFill>
                    <a:srgbClr val="000000"/>
                  </a:solidFill>
                  <a:latin typeface="Courier New" pitchFamily="1" charset="0"/>
                </a:rPr>
                <a:t>      for (char ch = 'A'; ch &lt;= 'Z'; ch++) {</a:t>
              </a:r>
            </a:p>
            <a:p>
              <a:pPr defTabSz="1007943" eaLnBrk="0">
                <a:lnSpc>
                  <a:spcPct val="95000"/>
                </a:lnSpc>
                <a:buClrTx/>
                <a:buSzTx/>
              </a:pPr>
              <a:r>
                <a:rPr sz="1543" b="1" noProof="1">
                  <a:solidFill>
                    <a:srgbClr val="000000"/>
                  </a:solidFill>
                  <a:latin typeface="Courier New" pitchFamily="1" charset="0"/>
                </a:rPr>
                <a:t>         int index = ch - 'A';</a:t>
              </a:r>
            </a:p>
            <a:p>
              <a:pPr defTabSz="1007943" eaLnBrk="0">
                <a:lnSpc>
                  <a:spcPct val="95000"/>
                </a:lnSpc>
                <a:buClrTx/>
                <a:buSzTx/>
              </a:pPr>
              <a:r>
                <a:rPr sz="1543" b="1" noProof="1">
                  <a:solidFill>
                    <a:srgbClr val="000000"/>
                  </a:solidFill>
                  <a:latin typeface="Courier New" pitchFamily="1" charset="0"/>
                </a:rPr>
                <a:t>         println(ch + ": " + frequencyTable[index]);</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00"/>
                  </a:solidFill>
                  <a:latin typeface="Courier New" pitchFamily="1" charset="0"/>
                </a:rPr>
                <a:t>}</a:t>
              </a:r>
            </a:p>
            <a:p>
              <a:pPr defTabSz="1007943" eaLnBrk="0">
                <a:lnSpc>
                  <a:spcPct val="95000"/>
                </a:lnSpc>
                <a:buClrTx/>
                <a:buSzTx/>
              </a:pPr>
              <a:endParaRPr sz="1543" b="1" noProof="1">
                <a:solidFill>
                  <a:srgbClr val="000000"/>
                </a:solidFill>
                <a:latin typeface="Courier New" pitchFamily="1" charset="0"/>
              </a:endParaRPr>
            </a:p>
          </p:txBody>
        </p:sp>
      </p:grpSp>
      <p:sp>
        <p:nvSpPr>
          <p:cNvPr id="102410" name="Rectangle 10"/>
          <p:cNvSpPr>
            <a:spLocks noChangeArrowheads="1"/>
          </p:cNvSpPr>
          <p:nvPr/>
        </p:nvSpPr>
        <p:spPr bwMode="auto">
          <a:xfrm>
            <a:off x="336514" y="1186449"/>
            <a:ext cx="9407596" cy="6037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11" name="Text Box 11">
            <a:hlinkClick r:id="" action="ppaction://hlinkshowjump?jump=nextslide"/>
          </p:cNvPr>
          <p:cNvSpPr txBox="1">
            <a:spLocks noChangeArrowheads="1"/>
          </p:cNvSpPr>
          <p:nvPr/>
        </p:nvSpPr>
        <p:spPr bwMode="auto">
          <a:xfrm>
            <a:off x="9114137" y="7223690"/>
            <a:ext cx="79796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code</a:t>
            </a:r>
          </a:p>
        </p:txBody>
      </p:sp>
      <p:sp>
        <p:nvSpPr>
          <p:cNvPr id="102412" name="Text Box 12"/>
          <p:cNvSpPr txBox="1">
            <a:spLocks noChangeArrowheads="1"/>
          </p:cNvSpPr>
          <p:nvPr/>
        </p:nvSpPr>
        <p:spPr bwMode="auto">
          <a:xfrm>
            <a:off x="336514" y="7220190"/>
            <a:ext cx="1007957"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page 2 of 2</a:t>
            </a:r>
          </a:p>
        </p:txBody>
      </p:sp>
      <p:sp>
        <p:nvSpPr>
          <p:cNvPr id="3" name="Title 2">
            <a:extLst>
              <a:ext uri="{FF2B5EF4-FFF2-40B4-BE49-F238E27FC236}">
                <a16:creationId xmlns:a16="http://schemas.microsoft.com/office/drawing/2014/main" id="{4C05D7FF-3DA2-1943-B337-8A62941A41E0}"/>
              </a:ext>
            </a:extLst>
          </p:cNvPr>
          <p:cNvSpPr>
            <a:spLocks noGrp="1"/>
          </p:cNvSpPr>
          <p:nvPr>
            <p:ph type="title"/>
          </p:nvPr>
        </p:nvSpPr>
        <p:spPr/>
        <p:txBody>
          <a:bodyPr/>
          <a:lstStyle/>
          <a:p>
            <a:endParaRPr lang="en-US"/>
          </a:p>
        </p:txBody>
      </p:sp>
      <p:sp>
        <p:nvSpPr>
          <p:cNvPr id="15" name="Title Placeholder 1">
            <a:extLst>
              <a:ext uri="{FF2B5EF4-FFF2-40B4-BE49-F238E27FC236}">
                <a16:creationId xmlns:a16="http://schemas.microsoft.com/office/drawing/2014/main" id="{FD3541D8-C8AF-8144-99E4-A9FE5E28B0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674120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2403"/>
                                        </p:tgtEl>
                                        <p:attrNameLst>
                                          <p:attrName>ppt_x</p:attrName>
                                        </p:attrNameLst>
                                      </p:cBhvr>
                                      <p:tavLst>
                                        <p:tav tm="0">
                                          <p:val>
                                            <p:strVal val="ppt_x"/>
                                          </p:val>
                                        </p:tav>
                                        <p:tav tm="100000">
                                          <p:val>
                                            <p:strVal val="ppt_x"/>
                                          </p:val>
                                        </p:tav>
                                      </p:tavLst>
                                    </p:anim>
                                    <p:anim calcmode="lin" valueType="num">
                                      <p:cBhvr additive="base">
                                        <p:cTn id="7" dur="1000"/>
                                        <p:tgtEl>
                                          <p:spTgt spid="102403"/>
                                        </p:tgtEl>
                                        <p:attrNameLst>
                                          <p:attrName>ppt_y</p:attrName>
                                        </p:attrNameLst>
                                      </p:cBhvr>
                                      <p:tavLst>
                                        <p:tav tm="0">
                                          <p:val>
                                            <p:strVal val="ppt_y"/>
                                          </p:val>
                                        </p:tav>
                                        <p:tav tm="100000">
                                          <p:val>
                                            <p:strVal val="0-ppt_h/2"/>
                                          </p:val>
                                        </p:tav>
                                      </p:tavLst>
                                    </p:anim>
                                    <p:set>
                                      <p:cBhvr>
                                        <p:cTn id="8" dur="1" fill="hold">
                                          <p:stCondLst>
                                            <p:cond delay="999"/>
                                          </p:stCondLst>
                                        </p:cTn>
                                        <p:tgtEl>
                                          <p:spTgt spid="10240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02404"/>
                                        </p:tgtEl>
                                        <p:attrNameLst>
                                          <p:attrName>style.visibility</p:attrName>
                                        </p:attrNameLst>
                                      </p:cBhvr>
                                      <p:to>
                                        <p:strVal val="visible"/>
                                      </p:to>
                                    </p:set>
                                    <p:anim calcmode="lin" valueType="num">
                                      <p:cBhvr additive="base">
                                        <p:cTn id="11" dur="1000" fill="hold"/>
                                        <p:tgtEl>
                                          <p:spTgt spid="102404"/>
                                        </p:tgtEl>
                                        <p:attrNameLst>
                                          <p:attrName>ppt_x</p:attrName>
                                        </p:attrNameLst>
                                      </p:cBhvr>
                                      <p:tavLst>
                                        <p:tav tm="0">
                                          <p:val>
                                            <p:strVal val="#ppt_x"/>
                                          </p:val>
                                        </p:tav>
                                        <p:tav tm="100000">
                                          <p:val>
                                            <p:strVal val="#ppt_x"/>
                                          </p:val>
                                        </p:tav>
                                      </p:tavLst>
                                    </p:anim>
                                    <p:anim calcmode="lin" valueType="num">
                                      <p:cBhvr additive="base">
                                        <p:cTn id="12" dur="1000" fill="hold"/>
                                        <p:tgtEl>
                                          <p:spTgt spid="102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Karel Wars</a:t>
            </a:r>
            <a:endParaRPr lang="en-US" sz="4600" b="1"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201" y="761618"/>
            <a:ext cx="4560222" cy="6670324"/>
          </a:xfrm>
          <a:prstGeom prst="rect">
            <a:avLst/>
          </a:prstGeom>
        </p:spPr>
      </p:pic>
      <p:sp>
        <p:nvSpPr>
          <p:cNvPr id="3" name="TextBox 2">
            <a:extLst>
              <a:ext uri="{FF2B5EF4-FFF2-40B4-BE49-F238E27FC236}">
                <a16:creationId xmlns:a16="http://schemas.microsoft.com/office/drawing/2014/main" id="{9E2CC032-C0A2-EF4A-878C-623F52D5CBED}"/>
              </a:ext>
            </a:extLst>
          </p:cNvPr>
          <p:cNvSpPr txBox="1"/>
          <p:nvPr/>
        </p:nvSpPr>
        <p:spPr>
          <a:xfrm>
            <a:off x="2297112" y="7209707"/>
            <a:ext cx="5275803" cy="349968"/>
          </a:xfrm>
          <a:prstGeom prst="rect">
            <a:avLst/>
          </a:prstGeom>
          <a:solidFill>
            <a:schemeClr val="tx1"/>
          </a:solidFill>
        </p:spPr>
        <p:txBody>
          <a:bodyPr wrap="none" rtlCol="0">
            <a:spAutoFit/>
          </a:bodyPr>
          <a:lstStyle/>
          <a:p>
            <a:r>
              <a:rPr lang="en-US" dirty="0">
                <a:solidFill>
                  <a:schemeClr val="bg1">
                    <a:lumMod val="65000"/>
                  </a:schemeClr>
                </a:solidFill>
              </a:rPr>
              <a:t>Thanks to Nick </a:t>
            </a:r>
            <a:r>
              <a:rPr lang="en-US" dirty="0" err="1">
                <a:solidFill>
                  <a:schemeClr val="bg1">
                    <a:lumMod val="65000"/>
                  </a:schemeClr>
                </a:solidFill>
              </a:rPr>
              <a:t>Troccoli</a:t>
            </a:r>
            <a:r>
              <a:rPr lang="en-US" dirty="0">
                <a:solidFill>
                  <a:schemeClr val="bg1">
                    <a:lumMod val="65000"/>
                  </a:schemeClr>
                </a:solidFill>
              </a:rPr>
              <a:t> for the awesome example</a:t>
            </a:r>
          </a:p>
        </p:txBody>
      </p:sp>
    </p:spTree>
    <p:extLst>
      <p:ext uri="{BB962C8B-B14F-4D97-AF65-F5344CB8AC3E}">
        <p14:creationId xmlns:p14="http://schemas.microsoft.com/office/powerpoint/2010/main" val="328940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5529762"/>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In Java, an </a:t>
            </a:r>
            <a:r>
              <a:rPr lang="en-US" sz="2646" b="1" i="1" dirty="0">
                <a:solidFill>
                  <a:srgbClr val="000000"/>
                </a:solidFill>
                <a:latin typeface="Times New Roman" pitchFamily="1" charset="0"/>
              </a:rPr>
              <a:t>array list </a:t>
            </a:r>
            <a:r>
              <a:rPr lang="en-US" sz="2646" dirty="0">
                <a:solidFill>
                  <a:srgbClr val="000000"/>
                </a:solidFill>
                <a:latin typeface="Times New Roman" pitchFamily="1" charset="0"/>
              </a:rPr>
              <a:t>is an abstract type used to store a linearly ordered collection of similar data values.</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When you use an array list, you specify the type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a:t>
            </a:r>
            <a:r>
              <a:rPr lang="en-US" sz="2646" dirty="0">
                <a:solidFill>
                  <a:srgbClr val="000000"/>
                </a:solidFill>
                <a:latin typeface="Times New Roman"/>
                <a:cs typeface="Times New Roman"/>
              </a:rPr>
              <a:t> followed by the element type enclosed in angle brackets, as in </a:t>
            </a:r>
            <a:r>
              <a:rPr lang="en-US" sz="2205" b="1" dirty="0" err="1">
                <a:solidFill>
                  <a:srgbClr val="000000"/>
                </a:solidFill>
                <a:latin typeface="Courier New"/>
                <a:cs typeface="Courier New"/>
              </a:rPr>
              <a:t>ArrayList</a:t>
            </a:r>
            <a:r>
              <a:rPr lang="en-US" sz="2205" b="1" dirty="0">
                <a:solidFill>
                  <a:srgbClr val="000000"/>
                </a:solidFill>
                <a:latin typeface="Courier New"/>
                <a:cs typeface="Courier New"/>
              </a:rPr>
              <a:t>&lt;String&gt;</a:t>
            </a:r>
            <a:r>
              <a:rPr lang="en-US" sz="2646" dirty="0">
                <a:solidFill>
                  <a:srgbClr val="000000"/>
                </a:solidFill>
                <a:latin typeface="Times New Roman"/>
                <a:cs typeface="Times New Roman"/>
              </a:rPr>
              <a:t> or </a:t>
            </a:r>
            <a:r>
              <a:rPr lang="en-US" sz="2205" b="1" dirty="0" err="1">
                <a:solidFill>
                  <a:srgbClr val="000000"/>
                </a:solidFill>
                <a:latin typeface="Courier New"/>
                <a:cs typeface="Courier New"/>
              </a:rPr>
              <a:t>ArrayList</a:t>
            </a:r>
            <a:r>
              <a:rPr lang="en-US" sz="2205" b="1" dirty="0">
                <a:solidFill>
                  <a:srgbClr val="000000"/>
                </a:solidFill>
                <a:latin typeface="Courier New"/>
                <a:cs typeface="Courier New"/>
              </a:rPr>
              <a:t>&lt;Integer&gt;</a:t>
            </a:r>
            <a:r>
              <a:rPr lang="en-US" sz="2646" dirty="0">
                <a:solidFill>
                  <a:srgbClr val="000000"/>
                </a:solidFill>
                <a:latin typeface="Times New Roman"/>
                <a:cs typeface="Times New Roman"/>
              </a:rPr>
              <a:t>.  In Java, such types are called </a:t>
            </a:r>
            <a:r>
              <a:rPr lang="en-US" sz="2646" b="1" i="1" dirty="0">
                <a:solidFill>
                  <a:srgbClr val="000000"/>
                </a:solidFill>
                <a:latin typeface="Times New Roman"/>
                <a:cs typeface="Times New Roman"/>
              </a:rPr>
              <a:t>parameterized types</a:t>
            </a:r>
            <a:r>
              <a:rPr lang="en-US" sz="2646" i="1" dirty="0">
                <a:solidFill>
                  <a:srgbClr val="000000"/>
                </a:solidFill>
                <a:latin typeface="Times New Roman"/>
                <a:cs typeface="Times New Roman"/>
              </a:rPr>
              <a:t>.</a:t>
            </a:r>
            <a:endParaRPr lang="en-US" sz="2646" dirty="0">
              <a:solidFill>
                <a:srgbClr val="000000"/>
              </a:solidFill>
              <a:latin typeface="Times New Roman"/>
              <a:cs typeface="Times New Roman"/>
            </a:endParaRP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Each element is identified by its position number in the list, which is called its</a:t>
            </a:r>
            <a:r>
              <a:rPr lang="en-US" sz="2646" b="1" dirty="0">
                <a:solidFill>
                  <a:srgbClr val="000000"/>
                </a:solidFill>
                <a:latin typeface="Times New Roman" pitchFamily="1" charset="0"/>
              </a:rPr>
              <a:t> </a:t>
            </a:r>
            <a:r>
              <a:rPr lang="en-US" sz="2646" b="1" i="1" dirty="0">
                <a:solidFill>
                  <a:srgbClr val="000000"/>
                </a:solidFill>
                <a:latin typeface="Times New Roman" pitchFamily="1" charset="0"/>
              </a:rPr>
              <a:t>index</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In Java, index numbers always begin with 0 and therefore extend up to one less than the size of the array list.</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Operations on array lists are implemented as methods in the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 class, as shown on the next slide.</a:t>
            </a:r>
          </a:p>
        </p:txBody>
      </p:sp>
      <p:sp>
        <p:nvSpPr>
          <p:cNvPr id="3" name="Title 2">
            <a:extLst>
              <a:ext uri="{FF2B5EF4-FFF2-40B4-BE49-F238E27FC236}">
                <a16:creationId xmlns:a16="http://schemas.microsoft.com/office/drawing/2014/main" id="{9066D086-CD21-E549-AFEC-87C6884DF50F}"/>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 Quick Review of </a:t>
            </a:r>
            <a:r>
              <a:rPr lang="en-US" sz="4600" dirty="0" err="1">
                <a:latin typeface="Calibri"/>
                <a:cs typeface="Calibri"/>
              </a:rPr>
              <a:t>ArrayLists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2533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 name="Rectangle 28"/>
          <p:cNvSpPr>
            <a:spLocks noChangeArrowheads="1"/>
          </p:cNvSpPr>
          <p:nvPr/>
        </p:nvSpPr>
        <p:spPr bwMode="auto">
          <a:xfrm>
            <a:off x="546505" y="1376857"/>
            <a:ext cx="8987614" cy="5762835"/>
          </a:xfrm>
          <a:prstGeom prst="rect">
            <a:avLst/>
          </a:prstGeom>
          <a:solidFill>
            <a:srgbClr val="FFFFFF"/>
          </a:solidFill>
          <a:ln w="12700" cap="flat" cmpd="sng" algn="ctr">
            <a:solidFill>
              <a:schemeClr val="tx1"/>
            </a:solidFill>
            <a:prstDash val="solid"/>
            <a:miter lim="800000"/>
            <a:headEnd type="none" w="med" len="med"/>
            <a:tailEnd type="none" w="med" len="med"/>
          </a:ln>
          <a:effectLst/>
        </p:spPr>
        <p:txBody>
          <a:bodyPr wrap="none" anchor="ctr">
            <a:prstTxWarp prst="textNoShape">
              <a:avLst/>
            </a:prstTxWarp>
          </a:bodyPr>
          <a:lstStyle/>
          <a:p>
            <a:pPr algn="ctr" defTabSz="1007943" eaLnBrk="0">
              <a:lnSpc>
                <a:spcPct val="100000"/>
              </a:lnSpc>
              <a:buClrTx/>
              <a:buSzTx/>
            </a:pPr>
            <a:endParaRPr lang="en-US" sz="1764" b="1">
              <a:solidFill>
                <a:srgbClr val="000000"/>
              </a:solidFill>
              <a:latin typeface="Courier New" charset="0"/>
            </a:endParaRPr>
          </a:p>
        </p:txBody>
      </p:sp>
      <p:sp>
        <p:nvSpPr>
          <p:cNvPr id="36" name="Text Box 5"/>
          <p:cNvSpPr txBox="1">
            <a:spLocks noChangeArrowheads="1"/>
          </p:cNvSpPr>
          <p:nvPr/>
        </p:nvSpPr>
        <p:spPr bwMode="auto">
          <a:xfrm>
            <a:off x="714498" y="131727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list.size</a:t>
            </a:r>
            <a:r>
              <a:rPr lang="en-US" sz="2205" b="1" dirty="0">
                <a:solidFill>
                  <a:srgbClr val="000000"/>
                </a:solidFill>
                <a:latin typeface="Courier New" charset="0"/>
              </a:rPr>
              <a:t>()</a:t>
            </a:r>
          </a:p>
        </p:txBody>
      </p:sp>
      <p:sp>
        <p:nvSpPr>
          <p:cNvPr id="37" name="Text Box 6"/>
          <p:cNvSpPr txBox="1">
            <a:spLocks noChangeArrowheads="1"/>
          </p:cNvSpPr>
          <p:nvPr/>
        </p:nvSpPr>
        <p:spPr bwMode="auto">
          <a:xfrm>
            <a:off x="1050483" y="1653679"/>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number of values in the list.</a:t>
            </a:r>
          </a:p>
        </p:txBody>
      </p:sp>
      <p:sp>
        <p:nvSpPr>
          <p:cNvPr id="38" name="Text Box 9"/>
          <p:cNvSpPr txBox="1">
            <a:spLocks noChangeArrowheads="1"/>
          </p:cNvSpPr>
          <p:nvPr/>
        </p:nvSpPr>
        <p:spPr bwMode="auto">
          <a:xfrm>
            <a:off x="714498" y="2037055"/>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list.isEmpty</a:t>
            </a:r>
            <a:r>
              <a:rPr lang="en-US" sz="2205" b="1" dirty="0">
                <a:solidFill>
                  <a:srgbClr val="000000"/>
                </a:solidFill>
                <a:latin typeface="Courier New" charset="0"/>
              </a:rPr>
              <a:t>()</a:t>
            </a:r>
          </a:p>
        </p:txBody>
      </p:sp>
      <p:sp>
        <p:nvSpPr>
          <p:cNvPr id="39" name="Text Box 10"/>
          <p:cNvSpPr txBox="1">
            <a:spLocks noChangeArrowheads="1"/>
          </p:cNvSpPr>
          <p:nvPr/>
        </p:nvSpPr>
        <p:spPr bwMode="auto">
          <a:xfrm>
            <a:off x="1050483" y="2373553"/>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a:t>
            </a:r>
            <a:r>
              <a:rPr lang="en-US" sz="1764" b="1" dirty="0">
                <a:solidFill>
                  <a:srgbClr val="000000"/>
                </a:solidFill>
                <a:latin typeface="Courier New" charset="0"/>
              </a:rPr>
              <a:t>true</a:t>
            </a:r>
            <a:r>
              <a:rPr lang="en-US" sz="1984" dirty="0">
                <a:solidFill>
                  <a:srgbClr val="000000"/>
                </a:solidFill>
                <a:latin typeface="Times New Roman" charset="0"/>
              </a:rPr>
              <a:t> if the list is empty.  </a:t>
            </a:r>
          </a:p>
        </p:txBody>
      </p:sp>
      <p:sp>
        <p:nvSpPr>
          <p:cNvPr id="40" name="Text Box 13"/>
          <p:cNvSpPr txBox="1">
            <a:spLocks noChangeArrowheads="1"/>
          </p:cNvSpPr>
          <p:nvPr/>
        </p:nvSpPr>
        <p:spPr bwMode="auto">
          <a:xfrm>
            <a:off x="714498" y="275683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list.set(i</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1" name="Text Box 14"/>
          <p:cNvSpPr txBox="1">
            <a:spLocks noChangeArrowheads="1"/>
          </p:cNvSpPr>
          <p:nvPr/>
        </p:nvSpPr>
        <p:spPr bwMode="auto">
          <a:xfrm>
            <a:off x="1050483" y="3093426"/>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Sets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 to </a:t>
            </a:r>
            <a:r>
              <a:rPr lang="en-US" sz="1764" b="1" dirty="0">
                <a:solidFill>
                  <a:srgbClr val="000000"/>
                </a:solidFill>
                <a:latin typeface="Courier New"/>
                <a:cs typeface="Courier New"/>
              </a:rPr>
              <a:t>value</a:t>
            </a:r>
            <a:r>
              <a:rPr lang="en-US" sz="1984" dirty="0">
                <a:solidFill>
                  <a:srgbClr val="000000"/>
                </a:solidFill>
                <a:latin typeface="Times New Roman" charset="0"/>
              </a:rPr>
              <a:t>.</a:t>
            </a:r>
          </a:p>
        </p:txBody>
      </p:sp>
      <p:sp>
        <p:nvSpPr>
          <p:cNvPr id="42" name="Text Box 17"/>
          <p:cNvSpPr txBox="1">
            <a:spLocks noChangeArrowheads="1"/>
          </p:cNvSpPr>
          <p:nvPr/>
        </p:nvSpPr>
        <p:spPr bwMode="auto">
          <a:xfrm>
            <a:off x="714498" y="3476609"/>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list.get(i</a:t>
            </a:r>
            <a:r>
              <a:rPr lang="en-US" sz="2205" b="1" dirty="0">
                <a:solidFill>
                  <a:srgbClr val="000000"/>
                </a:solidFill>
                <a:latin typeface="Courier New" charset="0"/>
              </a:rPr>
              <a:t>)</a:t>
            </a:r>
          </a:p>
        </p:txBody>
      </p:sp>
      <p:sp>
        <p:nvSpPr>
          <p:cNvPr id="43" name="Text Box 18"/>
          <p:cNvSpPr txBox="1">
            <a:spLocks noChangeArrowheads="1"/>
          </p:cNvSpPr>
          <p:nvPr/>
        </p:nvSpPr>
        <p:spPr bwMode="auto">
          <a:xfrm>
            <a:off x="1050483" y="3813299"/>
            <a:ext cx="8406359" cy="397673"/>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a:t>
            </a:r>
          </a:p>
        </p:txBody>
      </p:sp>
      <p:sp>
        <p:nvSpPr>
          <p:cNvPr id="44" name="Text Box 21"/>
          <p:cNvSpPr txBox="1">
            <a:spLocks noChangeArrowheads="1"/>
          </p:cNvSpPr>
          <p:nvPr/>
        </p:nvSpPr>
        <p:spPr bwMode="auto">
          <a:xfrm>
            <a:off x="714498" y="419638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list.add(value</a:t>
            </a:r>
            <a:r>
              <a:rPr lang="en-US" sz="2205" b="1" dirty="0">
                <a:solidFill>
                  <a:srgbClr val="000000"/>
                </a:solidFill>
                <a:latin typeface="Courier New" charset="0"/>
              </a:rPr>
              <a:t>)</a:t>
            </a:r>
          </a:p>
        </p:txBody>
      </p:sp>
      <p:sp>
        <p:nvSpPr>
          <p:cNvPr id="45" name="Text Box 22"/>
          <p:cNvSpPr txBox="1">
            <a:spLocks noChangeArrowheads="1"/>
          </p:cNvSpPr>
          <p:nvPr/>
        </p:nvSpPr>
        <p:spPr bwMode="auto">
          <a:xfrm>
            <a:off x="1050483" y="4533173"/>
            <a:ext cx="840635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Adds a new value to the end of the list.</a:t>
            </a:r>
          </a:p>
        </p:txBody>
      </p:sp>
      <p:sp>
        <p:nvSpPr>
          <p:cNvPr id="46" name="Text Box 25"/>
          <p:cNvSpPr txBox="1">
            <a:spLocks noChangeArrowheads="1"/>
          </p:cNvSpPr>
          <p:nvPr/>
        </p:nvSpPr>
        <p:spPr bwMode="auto">
          <a:xfrm>
            <a:off x="714498" y="4916164"/>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list.add(index</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7" name="Text Box 26"/>
          <p:cNvSpPr txBox="1">
            <a:spLocks noChangeArrowheads="1"/>
          </p:cNvSpPr>
          <p:nvPr/>
        </p:nvSpPr>
        <p:spPr bwMode="auto">
          <a:xfrm>
            <a:off x="1050483" y="5253045"/>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Inserts the value before the specified index position.</a:t>
            </a:r>
          </a:p>
        </p:txBody>
      </p:sp>
      <p:sp>
        <p:nvSpPr>
          <p:cNvPr id="48" name="Text Box 29"/>
          <p:cNvSpPr txBox="1">
            <a:spLocks noChangeArrowheads="1"/>
          </p:cNvSpPr>
          <p:nvPr/>
        </p:nvSpPr>
        <p:spPr bwMode="auto">
          <a:xfrm>
            <a:off x="714498" y="563594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list.remove(index</a:t>
            </a:r>
            <a:r>
              <a:rPr lang="en-US" sz="2205" b="1" dirty="0">
                <a:solidFill>
                  <a:srgbClr val="000000"/>
                </a:solidFill>
                <a:latin typeface="Courier New" charset="0"/>
              </a:rPr>
              <a:t>)</a:t>
            </a:r>
          </a:p>
        </p:txBody>
      </p:sp>
      <p:sp>
        <p:nvSpPr>
          <p:cNvPr id="49" name="Text Box 30"/>
          <p:cNvSpPr txBox="1">
            <a:spLocks noChangeArrowheads="1"/>
          </p:cNvSpPr>
          <p:nvPr/>
        </p:nvSpPr>
        <p:spPr bwMode="auto">
          <a:xfrm>
            <a:off x="1050483" y="5972918"/>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the value at the specified index position.</a:t>
            </a:r>
          </a:p>
        </p:txBody>
      </p:sp>
      <p:cxnSp>
        <p:nvCxnSpPr>
          <p:cNvPr id="50" name="Straight Connector 49"/>
          <p:cNvCxnSpPr/>
          <p:nvPr/>
        </p:nvCxnSpPr>
        <p:spPr bwMode="auto">
          <a:xfrm flipV="1">
            <a:off x="560505" y="209671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560505" y="2816566"/>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560505" y="353642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560505" y="4256275"/>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560505" y="4976130"/>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560505" y="5695984"/>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557838" y="6415839"/>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7" name="Text Box 29"/>
          <p:cNvSpPr txBox="1">
            <a:spLocks noChangeArrowheads="1"/>
          </p:cNvSpPr>
          <p:nvPr/>
        </p:nvSpPr>
        <p:spPr bwMode="auto">
          <a:xfrm>
            <a:off x="716499" y="635572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list.clear</a:t>
            </a:r>
            <a:r>
              <a:rPr lang="en-US" sz="2205" b="1" dirty="0">
                <a:solidFill>
                  <a:srgbClr val="000000"/>
                </a:solidFill>
                <a:latin typeface="Courier New" charset="0"/>
              </a:rPr>
              <a:t>()</a:t>
            </a:r>
          </a:p>
        </p:txBody>
      </p:sp>
      <p:sp>
        <p:nvSpPr>
          <p:cNvPr id="58" name="Text Box 30"/>
          <p:cNvSpPr txBox="1">
            <a:spLocks noChangeArrowheads="1"/>
          </p:cNvSpPr>
          <p:nvPr/>
        </p:nvSpPr>
        <p:spPr bwMode="auto">
          <a:xfrm>
            <a:off x="1052484" y="6692790"/>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all values from the list.</a:t>
            </a:r>
          </a:p>
        </p:txBody>
      </p:sp>
      <p:sp>
        <p:nvSpPr>
          <p:cNvPr id="3" name="Title 2">
            <a:extLst>
              <a:ext uri="{FF2B5EF4-FFF2-40B4-BE49-F238E27FC236}">
                <a16:creationId xmlns:a16="http://schemas.microsoft.com/office/drawing/2014/main" id="{6CE2D608-E6E2-2243-9A6A-784F0A255364}"/>
              </a:ext>
            </a:extLst>
          </p:cNvPr>
          <p:cNvSpPr>
            <a:spLocks noGrp="1"/>
          </p:cNvSpPr>
          <p:nvPr>
            <p:ph type="title"/>
          </p:nvPr>
        </p:nvSpPr>
        <p:spPr/>
        <p:txBody>
          <a:bodyPr/>
          <a:lstStyle/>
          <a:p>
            <a:endParaRPr lang="en-US"/>
          </a:p>
        </p:txBody>
      </p:sp>
      <p:sp>
        <p:nvSpPr>
          <p:cNvPr id="29" name="Title Placeholder 1">
            <a:extLst>
              <a:ext uri="{FF2B5EF4-FFF2-40B4-BE49-F238E27FC236}">
                <a16:creationId xmlns:a16="http://schemas.microsoft.com/office/drawing/2014/main" id="{E1F1D672-2FC9-6D4D-A1BE-11697BC532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Common </a:t>
            </a:r>
            <a:r>
              <a:rPr lang="en-US" sz="4600" dirty="0" err="1">
                <a:latin typeface="Calibri"/>
                <a:cs typeface="Calibri"/>
              </a:rPr>
              <a:t>ArrayList</a:t>
            </a:r>
            <a:r>
              <a:rPr lang="en-US" sz="4600" dirty="0">
                <a:latin typeface="Calibri"/>
                <a:cs typeface="Calibri"/>
              </a:rPr>
              <a:t> methods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29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90996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20000"/>
              </a:spcAft>
              <a:buClrTx/>
              <a:buSzTx/>
              <a:buFontTx/>
              <a:buChar char="•"/>
            </a:pPr>
            <a:r>
              <a:rPr lang="en-US" sz="2646" dirty="0">
                <a:solidFill>
                  <a:srgbClr val="000000"/>
                </a:solidFill>
                <a:latin typeface="Times New Roman" pitchFamily="1" charset="0"/>
              </a:rPr>
              <a:t>The Java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 class is derived from an older, more primitive type called an </a:t>
            </a:r>
            <a:r>
              <a:rPr lang="en-US" sz="2646" b="1" i="1" dirty="0">
                <a:solidFill>
                  <a:srgbClr val="000000"/>
                </a:solidFill>
                <a:latin typeface="Times New Roman" pitchFamily="1" charset="0"/>
              </a:rPr>
              <a:t>array</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which is a collection of individual data values with two distinguishing characteristics:</a:t>
            </a:r>
          </a:p>
        </p:txBody>
      </p:sp>
      <p:sp>
        <p:nvSpPr>
          <p:cNvPr id="63492" name="Rectangle 4"/>
          <p:cNvSpPr>
            <a:spLocks noChangeArrowheads="1"/>
          </p:cNvSpPr>
          <p:nvPr/>
        </p:nvSpPr>
        <p:spPr bwMode="auto">
          <a:xfrm>
            <a:off x="532506" y="4144736"/>
            <a:ext cx="8959615" cy="2645886"/>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As with array lists, the individual values in an array are called </a:t>
            </a:r>
            <a:r>
              <a:rPr lang="en-US" sz="2646" b="1" i="1" dirty="0">
                <a:solidFill>
                  <a:srgbClr val="000000"/>
                </a:solidFill>
                <a:latin typeface="Times New Roman" pitchFamily="1" charset="0"/>
              </a:rPr>
              <a:t>elements</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the type of those elements (which must be the same because arrays are homogeneous) is called the </a:t>
            </a:r>
            <a:r>
              <a:rPr lang="en-US" sz="2646" b="1" i="1" dirty="0">
                <a:solidFill>
                  <a:srgbClr val="000000"/>
                </a:solidFill>
                <a:latin typeface="Times New Roman" pitchFamily="1" charset="0"/>
              </a:rPr>
              <a:t>element type</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and the number of elements is called the </a:t>
            </a:r>
            <a:r>
              <a:rPr lang="en-US" sz="2646" b="1" i="1" dirty="0">
                <a:solidFill>
                  <a:srgbClr val="000000"/>
                </a:solidFill>
                <a:latin typeface="Times New Roman" pitchFamily="1" charset="0"/>
              </a:rPr>
              <a:t>length</a:t>
            </a:r>
            <a:r>
              <a:rPr lang="en-US" sz="2646" dirty="0">
                <a:solidFill>
                  <a:srgbClr val="000000"/>
                </a:solidFill>
                <a:latin typeface="Times New Roman" pitchFamily="1" charset="0"/>
              </a:rPr>
              <a:t> of the array. Each element is identified by its position number in the array, which is called its</a:t>
            </a:r>
            <a:r>
              <a:rPr lang="en-US" sz="2646" b="1" dirty="0">
                <a:solidFill>
                  <a:srgbClr val="000000"/>
                </a:solidFill>
                <a:latin typeface="Times New Roman" pitchFamily="1" charset="0"/>
              </a:rPr>
              <a:t> </a:t>
            </a:r>
            <a:r>
              <a:rPr lang="en-US" sz="2646" b="1" i="1" dirty="0">
                <a:solidFill>
                  <a:srgbClr val="000000"/>
                </a:solidFill>
                <a:latin typeface="Times New Roman" pitchFamily="1" charset="0"/>
              </a:rPr>
              <a:t>index</a:t>
            </a:r>
            <a:r>
              <a:rPr lang="en-US" sz="2646" i="1" dirty="0">
                <a:solidFill>
                  <a:srgbClr val="000000"/>
                </a:solidFill>
                <a:latin typeface="Times New Roman" pitchFamily="1" charset="0"/>
              </a:rPr>
              <a:t>.</a:t>
            </a:r>
            <a:endParaRPr lang="en-US" sz="2646" dirty="0">
              <a:solidFill>
                <a:srgbClr val="000000"/>
              </a:solidFill>
              <a:latin typeface="Times New Roman" pitchFamily="1" charset="0"/>
            </a:endParaRPr>
          </a:p>
        </p:txBody>
      </p:sp>
      <p:grpSp>
        <p:nvGrpSpPr>
          <p:cNvPr id="2" name="Group 6"/>
          <p:cNvGrpSpPr>
            <a:grpSpLocks/>
          </p:cNvGrpSpPr>
          <p:nvPr/>
        </p:nvGrpSpPr>
        <p:grpSpPr bwMode="auto">
          <a:xfrm>
            <a:off x="924489" y="2462065"/>
            <a:ext cx="8567632" cy="764718"/>
            <a:chOff x="528" y="1160"/>
            <a:chExt cx="4896" cy="437"/>
          </a:xfrm>
        </p:grpSpPr>
        <p:sp>
          <p:nvSpPr>
            <p:cNvPr id="63495" name="Text Box 7"/>
            <p:cNvSpPr txBox="1">
              <a:spLocks noChangeArrowheads="1"/>
            </p:cNvSpPr>
            <p:nvPr/>
          </p:nvSpPr>
          <p:spPr bwMode="auto">
            <a:xfrm>
              <a:off x="806" y="1160"/>
              <a:ext cx="4618" cy="437"/>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20000"/>
                </a:spcAft>
                <a:buClrTx/>
                <a:buSzTx/>
              </a:pPr>
              <a:r>
                <a:rPr lang="en-US" sz="2425" i="1">
                  <a:solidFill>
                    <a:srgbClr val="000000"/>
                  </a:solidFill>
                  <a:latin typeface="Times New Roman" pitchFamily="1" charset="0"/>
                </a:rPr>
                <a:t>An array is ordered.</a:t>
              </a:r>
              <a:r>
                <a:rPr lang="en-US" sz="2425">
                  <a:solidFill>
                    <a:srgbClr val="000000"/>
                  </a:solidFill>
                  <a:latin typeface="Times New Roman" pitchFamily="1" charset="0"/>
                </a:rPr>
                <a:t> You must be able to count off the values: here is the first, here is the second, and so on.</a:t>
              </a:r>
              <a:endParaRPr lang="en-US" sz="2425" i="1">
                <a:solidFill>
                  <a:srgbClr val="000000"/>
                </a:solidFill>
                <a:latin typeface="Times New Roman" pitchFamily="1" charset="0"/>
              </a:endParaRPr>
            </a:p>
          </p:txBody>
        </p:sp>
        <p:sp>
          <p:nvSpPr>
            <p:cNvPr id="63496" name="Text Box 8"/>
            <p:cNvSpPr txBox="1">
              <a:spLocks noChangeArrowheads="1"/>
            </p:cNvSpPr>
            <p:nvPr/>
          </p:nvSpPr>
          <p:spPr bwMode="auto">
            <a:xfrm>
              <a:off x="528" y="1160"/>
              <a:ext cx="288" cy="245"/>
            </a:xfrm>
            <a:prstGeom prst="rect">
              <a:avLst/>
            </a:prstGeom>
            <a:noFill/>
            <a:ln w="9525">
              <a:noFill/>
              <a:miter lim="800000"/>
              <a:headEnd/>
              <a:tailEnd/>
            </a:ln>
            <a:effectLst/>
          </p:spPr>
          <p:txBody>
            <a:bodyPr>
              <a:prstTxWarp prst="textNoShape">
                <a:avLst/>
              </a:prstTxWarp>
              <a:spAutoFit/>
            </a:bodyPr>
            <a:lstStyle/>
            <a:p>
              <a:pPr defTabSz="1007943" eaLnBrk="0">
                <a:lnSpc>
                  <a:spcPct val="90000"/>
                </a:lnSpc>
                <a:buClrTx/>
                <a:buSzTx/>
              </a:pPr>
              <a:r>
                <a:rPr lang="en-US" sz="2425">
                  <a:solidFill>
                    <a:srgbClr val="000000"/>
                  </a:solidFill>
                  <a:latin typeface="Times New Roman" pitchFamily="1" charset="0"/>
                </a:rPr>
                <a:t>1.</a:t>
              </a:r>
              <a:endParaRPr lang="en-US" sz="2425" i="1">
                <a:solidFill>
                  <a:srgbClr val="000000"/>
                </a:solidFill>
                <a:latin typeface="Times New Roman" pitchFamily="1" charset="0"/>
              </a:endParaRPr>
            </a:p>
          </p:txBody>
        </p:sp>
      </p:grpSp>
      <p:grpSp>
        <p:nvGrpSpPr>
          <p:cNvPr id="3" name="Group 9"/>
          <p:cNvGrpSpPr>
            <a:grpSpLocks/>
          </p:cNvGrpSpPr>
          <p:nvPr/>
        </p:nvGrpSpPr>
        <p:grpSpPr bwMode="auto">
          <a:xfrm>
            <a:off x="924489" y="3264528"/>
            <a:ext cx="8567632" cy="764718"/>
            <a:chOff x="528" y="1609"/>
            <a:chExt cx="4896" cy="437"/>
          </a:xfrm>
        </p:grpSpPr>
        <p:sp>
          <p:nvSpPr>
            <p:cNvPr id="63498" name="Text Box 10"/>
            <p:cNvSpPr txBox="1">
              <a:spLocks noChangeArrowheads="1"/>
            </p:cNvSpPr>
            <p:nvPr/>
          </p:nvSpPr>
          <p:spPr bwMode="auto">
            <a:xfrm>
              <a:off x="806" y="1609"/>
              <a:ext cx="4618" cy="437"/>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425" i="1">
                  <a:solidFill>
                    <a:srgbClr val="000000"/>
                  </a:solidFill>
                  <a:latin typeface="Times New Roman" pitchFamily="1" charset="0"/>
                </a:rPr>
                <a:t>An array is homogeneous.</a:t>
              </a:r>
              <a:r>
                <a:rPr lang="en-US" sz="2425">
                  <a:solidFill>
                    <a:srgbClr val="000000"/>
                  </a:solidFill>
                  <a:latin typeface="Times New Roman" pitchFamily="1" charset="0"/>
                </a:rPr>
                <a:t> Every value in the array must have the same type.</a:t>
              </a:r>
              <a:endParaRPr lang="en-US" sz="2425" i="1">
                <a:solidFill>
                  <a:srgbClr val="000000"/>
                </a:solidFill>
                <a:latin typeface="Times New Roman" pitchFamily="1" charset="0"/>
              </a:endParaRPr>
            </a:p>
          </p:txBody>
        </p:sp>
        <p:sp>
          <p:nvSpPr>
            <p:cNvPr id="63499" name="Text Box 11"/>
            <p:cNvSpPr txBox="1">
              <a:spLocks noChangeArrowheads="1"/>
            </p:cNvSpPr>
            <p:nvPr/>
          </p:nvSpPr>
          <p:spPr bwMode="auto">
            <a:xfrm>
              <a:off x="528" y="1609"/>
              <a:ext cx="288" cy="245"/>
            </a:xfrm>
            <a:prstGeom prst="rect">
              <a:avLst/>
            </a:prstGeom>
            <a:noFill/>
            <a:ln w="9525">
              <a:noFill/>
              <a:miter lim="800000"/>
              <a:headEnd/>
              <a:tailEnd/>
            </a:ln>
            <a:effectLst/>
          </p:spPr>
          <p:txBody>
            <a:bodyPr>
              <a:prstTxWarp prst="textNoShape">
                <a:avLst/>
              </a:prstTxWarp>
              <a:spAutoFit/>
            </a:bodyPr>
            <a:lstStyle/>
            <a:p>
              <a:pPr defTabSz="1007943" eaLnBrk="0">
                <a:lnSpc>
                  <a:spcPct val="90000"/>
                </a:lnSpc>
                <a:buClrTx/>
                <a:buSzTx/>
              </a:pPr>
              <a:r>
                <a:rPr lang="en-US" sz="2425">
                  <a:solidFill>
                    <a:srgbClr val="000000"/>
                  </a:solidFill>
                  <a:latin typeface="Times New Roman" pitchFamily="1" charset="0"/>
                </a:rPr>
                <a:t>2.</a:t>
              </a:r>
              <a:endParaRPr lang="en-US" sz="2425" i="1">
                <a:solidFill>
                  <a:srgbClr val="000000"/>
                </a:solidFill>
                <a:latin typeface="Times New Roman" pitchFamily="1" charset="0"/>
              </a:endParaRPr>
            </a:p>
          </p:txBody>
        </p:sp>
      </p:grpSp>
      <p:sp>
        <p:nvSpPr>
          <p:cNvPr id="13" name="Title Placeholder 1">
            <a:extLst>
              <a:ext uri="{FF2B5EF4-FFF2-40B4-BE49-F238E27FC236}">
                <a16:creationId xmlns:a16="http://schemas.microsoft.com/office/drawing/2014/main" id="{D5D9F577-77BF-0643-9EA9-5EBF34CFF4C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in Java</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17819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4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 name="Rectangle 28"/>
          <p:cNvSpPr>
            <a:spLocks noChangeArrowheads="1"/>
          </p:cNvSpPr>
          <p:nvPr/>
        </p:nvSpPr>
        <p:spPr bwMode="auto">
          <a:xfrm>
            <a:off x="546505" y="1376857"/>
            <a:ext cx="8987614" cy="5762835"/>
          </a:xfrm>
          <a:prstGeom prst="rect">
            <a:avLst/>
          </a:prstGeom>
          <a:solidFill>
            <a:srgbClr val="FFFFFF"/>
          </a:solidFill>
          <a:ln w="12700" cap="flat" cmpd="sng" algn="ctr">
            <a:solidFill>
              <a:schemeClr val="tx1"/>
            </a:solidFill>
            <a:prstDash val="solid"/>
            <a:miter lim="800000"/>
            <a:headEnd type="none" w="med" len="med"/>
            <a:tailEnd type="none" w="med" len="med"/>
          </a:ln>
          <a:effectLst/>
        </p:spPr>
        <p:txBody>
          <a:bodyPr wrap="none" anchor="ctr">
            <a:prstTxWarp prst="textNoShape">
              <a:avLst/>
            </a:prstTxWarp>
          </a:bodyPr>
          <a:lstStyle/>
          <a:p>
            <a:pPr algn="ctr" defTabSz="1007943" eaLnBrk="0">
              <a:lnSpc>
                <a:spcPct val="100000"/>
              </a:lnSpc>
              <a:buClrTx/>
              <a:buSzTx/>
            </a:pPr>
            <a:endParaRPr lang="en-US" sz="1764" b="1">
              <a:solidFill>
                <a:srgbClr val="000000"/>
              </a:solidFill>
              <a:latin typeface="Courier New" charset="0"/>
            </a:endParaRPr>
          </a:p>
        </p:txBody>
      </p:sp>
      <p:sp>
        <p:nvSpPr>
          <p:cNvPr id="36" name="Text Box 5"/>
          <p:cNvSpPr txBox="1">
            <a:spLocks noChangeArrowheads="1"/>
          </p:cNvSpPr>
          <p:nvPr/>
        </p:nvSpPr>
        <p:spPr bwMode="auto">
          <a:xfrm>
            <a:off x="714498" y="131727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list.size</a:t>
            </a:r>
            <a:r>
              <a:rPr lang="en-US" sz="2205" b="1" dirty="0">
                <a:solidFill>
                  <a:srgbClr val="000000"/>
                </a:solidFill>
                <a:latin typeface="Courier New" charset="0"/>
              </a:rPr>
              <a:t>()</a:t>
            </a:r>
          </a:p>
        </p:txBody>
      </p:sp>
      <p:sp>
        <p:nvSpPr>
          <p:cNvPr id="37" name="Text Box 6"/>
          <p:cNvSpPr txBox="1">
            <a:spLocks noChangeArrowheads="1"/>
          </p:cNvSpPr>
          <p:nvPr/>
        </p:nvSpPr>
        <p:spPr bwMode="auto">
          <a:xfrm>
            <a:off x="1050483" y="1653679"/>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number of values in the list.</a:t>
            </a:r>
          </a:p>
        </p:txBody>
      </p:sp>
      <p:sp>
        <p:nvSpPr>
          <p:cNvPr id="38" name="Text Box 9"/>
          <p:cNvSpPr txBox="1">
            <a:spLocks noChangeArrowheads="1"/>
          </p:cNvSpPr>
          <p:nvPr/>
        </p:nvSpPr>
        <p:spPr bwMode="auto">
          <a:xfrm>
            <a:off x="714498" y="2037055"/>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list.isEmpty</a:t>
            </a:r>
            <a:r>
              <a:rPr lang="en-US" sz="2205" b="1" dirty="0">
                <a:solidFill>
                  <a:srgbClr val="000000"/>
                </a:solidFill>
                <a:latin typeface="Courier New" charset="0"/>
              </a:rPr>
              <a:t>()</a:t>
            </a:r>
          </a:p>
        </p:txBody>
      </p:sp>
      <p:sp>
        <p:nvSpPr>
          <p:cNvPr id="39" name="Text Box 10"/>
          <p:cNvSpPr txBox="1">
            <a:spLocks noChangeArrowheads="1"/>
          </p:cNvSpPr>
          <p:nvPr/>
        </p:nvSpPr>
        <p:spPr bwMode="auto">
          <a:xfrm>
            <a:off x="1050483" y="2373553"/>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a:t>
            </a:r>
            <a:r>
              <a:rPr lang="en-US" sz="1764" b="1" dirty="0">
                <a:solidFill>
                  <a:srgbClr val="000000"/>
                </a:solidFill>
                <a:latin typeface="Courier New" charset="0"/>
              </a:rPr>
              <a:t>true</a:t>
            </a:r>
            <a:r>
              <a:rPr lang="en-US" sz="1984" dirty="0">
                <a:solidFill>
                  <a:srgbClr val="000000"/>
                </a:solidFill>
                <a:latin typeface="Times New Roman" charset="0"/>
              </a:rPr>
              <a:t> if the list is empty.  </a:t>
            </a:r>
          </a:p>
        </p:txBody>
      </p:sp>
      <p:sp>
        <p:nvSpPr>
          <p:cNvPr id="40" name="Text Box 13"/>
          <p:cNvSpPr txBox="1">
            <a:spLocks noChangeArrowheads="1"/>
          </p:cNvSpPr>
          <p:nvPr/>
        </p:nvSpPr>
        <p:spPr bwMode="auto">
          <a:xfrm>
            <a:off x="714498" y="275683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list.set(i</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1" name="Text Box 14"/>
          <p:cNvSpPr txBox="1">
            <a:spLocks noChangeArrowheads="1"/>
          </p:cNvSpPr>
          <p:nvPr/>
        </p:nvSpPr>
        <p:spPr bwMode="auto">
          <a:xfrm>
            <a:off x="1050483" y="3093426"/>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Sets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 to </a:t>
            </a:r>
            <a:r>
              <a:rPr lang="en-US" sz="1764" b="1" dirty="0">
                <a:solidFill>
                  <a:srgbClr val="000000"/>
                </a:solidFill>
                <a:latin typeface="Courier New"/>
                <a:cs typeface="Courier New"/>
              </a:rPr>
              <a:t>value</a:t>
            </a:r>
            <a:r>
              <a:rPr lang="en-US" sz="1984" dirty="0">
                <a:solidFill>
                  <a:srgbClr val="000000"/>
                </a:solidFill>
                <a:latin typeface="Times New Roman" charset="0"/>
              </a:rPr>
              <a:t>.</a:t>
            </a:r>
          </a:p>
        </p:txBody>
      </p:sp>
      <p:sp>
        <p:nvSpPr>
          <p:cNvPr id="42" name="Text Box 17"/>
          <p:cNvSpPr txBox="1">
            <a:spLocks noChangeArrowheads="1"/>
          </p:cNvSpPr>
          <p:nvPr/>
        </p:nvSpPr>
        <p:spPr bwMode="auto">
          <a:xfrm>
            <a:off x="714498" y="3476609"/>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list.get(i</a:t>
            </a:r>
            <a:r>
              <a:rPr lang="en-US" sz="2205" b="1" dirty="0">
                <a:solidFill>
                  <a:srgbClr val="000000"/>
                </a:solidFill>
                <a:latin typeface="Courier New" charset="0"/>
              </a:rPr>
              <a:t>)</a:t>
            </a:r>
          </a:p>
        </p:txBody>
      </p:sp>
      <p:sp>
        <p:nvSpPr>
          <p:cNvPr id="43" name="Text Box 18"/>
          <p:cNvSpPr txBox="1">
            <a:spLocks noChangeArrowheads="1"/>
          </p:cNvSpPr>
          <p:nvPr/>
        </p:nvSpPr>
        <p:spPr bwMode="auto">
          <a:xfrm>
            <a:off x="1050483" y="3813299"/>
            <a:ext cx="8406359" cy="397673"/>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a:t>
            </a:r>
          </a:p>
        </p:txBody>
      </p:sp>
      <p:sp>
        <p:nvSpPr>
          <p:cNvPr id="44" name="Text Box 21"/>
          <p:cNvSpPr txBox="1">
            <a:spLocks noChangeArrowheads="1"/>
          </p:cNvSpPr>
          <p:nvPr/>
        </p:nvSpPr>
        <p:spPr bwMode="auto">
          <a:xfrm>
            <a:off x="714498" y="419638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list.add(value</a:t>
            </a:r>
            <a:r>
              <a:rPr lang="en-US" sz="2205" b="1" dirty="0">
                <a:solidFill>
                  <a:srgbClr val="000000"/>
                </a:solidFill>
                <a:latin typeface="Courier New" charset="0"/>
              </a:rPr>
              <a:t>)</a:t>
            </a:r>
          </a:p>
        </p:txBody>
      </p:sp>
      <p:sp>
        <p:nvSpPr>
          <p:cNvPr id="45" name="Text Box 22"/>
          <p:cNvSpPr txBox="1">
            <a:spLocks noChangeArrowheads="1"/>
          </p:cNvSpPr>
          <p:nvPr/>
        </p:nvSpPr>
        <p:spPr bwMode="auto">
          <a:xfrm>
            <a:off x="1050483" y="4533173"/>
            <a:ext cx="840635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Adds a new value to the end of the list.</a:t>
            </a:r>
          </a:p>
        </p:txBody>
      </p:sp>
      <p:sp>
        <p:nvSpPr>
          <p:cNvPr id="46" name="Text Box 25"/>
          <p:cNvSpPr txBox="1">
            <a:spLocks noChangeArrowheads="1"/>
          </p:cNvSpPr>
          <p:nvPr/>
        </p:nvSpPr>
        <p:spPr bwMode="auto">
          <a:xfrm>
            <a:off x="714498" y="4916164"/>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list.add(index</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7" name="Text Box 26"/>
          <p:cNvSpPr txBox="1">
            <a:spLocks noChangeArrowheads="1"/>
          </p:cNvSpPr>
          <p:nvPr/>
        </p:nvSpPr>
        <p:spPr bwMode="auto">
          <a:xfrm>
            <a:off x="1050483" y="5253045"/>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Inserts the value before the specified index position.</a:t>
            </a:r>
          </a:p>
        </p:txBody>
      </p:sp>
      <p:sp>
        <p:nvSpPr>
          <p:cNvPr id="48" name="Text Box 29"/>
          <p:cNvSpPr txBox="1">
            <a:spLocks noChangeArrowheads="1"/>
          </p:cNvSpPr>
          <p:nvPr/>
        </p:nvSpPr>
        <p:spPr bwMode="auto">
          <a:xfrm>
            <a:off x="714498" y="563594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list.remove(index</a:t>
            </a:r>
            <a:r>
              <a:rPr lang="en-US" sz="2205" b="1" dirty="0">
                <a:solidFill>
                  <a:srgbClr val="000000"/>
                </a:solidFill>
                <a:latin typeface="Courier New" charset="0"/>
              </a:rPr>
              <a:t>)</a:t>
            </a:r>
          </a:p>
        </p:txBody>
      </p:sp>
      <p:sp>
        <p:nvSpPr>
          <p:cNvPr id="49" name="Text Box 30"/>
          <p:cNvSpPr txBox="1">
            <a:spLocks noChangeArrowheads="1"/>
          </p:cNvSpPr>
          <p:nvPr/>
        </p:nvSpPr>
        <p:spPr bwMode="auto">
          <a:xfrm>
            <a:off x="1050483" y="5972918"/>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the value at the specified index position.</a:t>
            </a:r>
          </a:p>
        </p:txBody>
      </p:sp>
      <p:cxnSp>
        <p:nvCxnSpPr>
          <p:cNvPr id="50" name="Straight Connector 49"/>
          <p:cNvCxnSpPr/>
          <p:nvPr/>
        </p:nvCxnSpPr>
        <p:spPr bwMode="auto">
          <a:xfrm flipV="1">
            <a:off x="560505" y="209671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560505" y="2816566"/>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560505" y="353642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560505" y="4256275"/>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560505" y="4976130"/>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560505" y="5695984"/>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557838" y="6415839"/>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7" name="Text Box 29"/>
          <p:cNvSpPr txBox="1">
            <a:spLocks noChangeArrowheads="1"/>
          </p:cNvSpPr>
          <p:nvPr/>
        </p:nvSpPr>
        <p:spPr bwMode="auto">
          <a:xfrm>
            <a:off x="716499" y="635572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list.clear</a:t>
            </a:r>
            <a:r>
              <a:rPr lang="en-US" sz="2205" b="1" dirty="0">
                <a:solidFill>
                  <a:srgbClr val="000000"/>
                </a:solidFill>
                <a:latin typeface="Courier New" charset="0"/>
              </a:rPr>
              <a:t>()</a:t>
            </a:r>
          </a:p>
        </p:txBody>
      </p:sp>
      <p:sp>
        <p:nvSpPr>
          <p:cNvPr id="58" name="Text Box 30"/>
          <p:cNvSpPr txBox="1">
            <a:spLocks noChangeArrowheads="1"/>
          </p:cNvSpPr>
          <p:nvPr/>
        </p:nvSpPr>
        <p:spPr bwMode="auto">
          <a:xfrm>
            <a:off x="1052484" y="6692790"/>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all values from the list.</a:t>
            </a:r>
          </a:p>
        </p:txBody>
      </p:sp>
      <p:sp>
        <p:nvSpPr>
          <p:cNvPr id="27" name="Text Box 5"/>
          <p:cNvSpPr txBox="1">
            <a:spLocks noChangeArrowheads="1"/>
          </p:cNvSpPr>
          <p:nvPr/>
        </p:nvSpPr>
        <p:spPr bwMode="auto">
          <a:xfrm>
            <a:off x="6567437" y="1487871"/>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array.length</a:t>
            </a:r>
            <a:endParaRPr lang="en-US" sz="2205" b="1" dirty="0">
              <a:solidFill>
                <a:srgbClr val="000000"/>
              </a:solidFill>
              <a:latin typeface="Courier New" charset="0"/>
            </a:endParaRPr>
          </a:p>
        </p:txBody>
      </p:sp>
      <p:sp>
        <p:nvSpPr>
          <p:cNvPr id="28" name="Text Box 5"/>
          <p:cNvSpPr txBox="1">
            <a:spLocks noChangeArrowheads="1"/>
          </p:cNvSpPr>
          <p:nvPr/>
        </p:nvSpPr>
        <p:spPr bwMode="auto">
          <a:xfrm>
            <a:off x="6567437" y="2921299"/>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array[i</a:t>
            </a:r>
            <a:r>
              <a:rPr lang="en-US" sz="2205" b="1" dirty="0">
                <a:solidFill>
                  <a:srgbClr val="000000"/>
                </a:solidFill>
                <a:latin typeface="Courier New" charset="0"/>
              </a:rPr>
              <a:t>] = value</a:t>
            </a:r>
          </a:p>
        </p:txBody>
      </p:sp>
      <p:sp>
        <p:nvSpPr>
          <p:cNvPr id="29" name="Text Box 5"/>
          <p:cNvSpPr txBox="1">
            <a:spLocks noChangeArrowheads="1"/>
          </p:cNvSpPr>
          <p:nvPr/>
        </p:nvSpPr>
        <p:spPr bwMode="auto">
          <a:xfrm>
            <a:off x="6567437" y="3648607"/>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array[i</a:t>
            </a:r>
            <a:r>
              <a:rPr lang="en-US" sz="2205" b="1" dirty="0">
                <a:solidFill>
                  <a:srgbClr val="000000"/>
                </a:solidFill>
                <a:latin typeface="Courier New" charset="0"/>
              </a:rPr>
              <a:t>]</a:t>
            </a:r>
          </a:p>
        </p:txBody>
      </p:sp>
      <p:grpSp>
        <p:nvGrpSpPr>
          <p:cNvPr id="59" name="Group 58"/>
          <p:cNvGrpSpPr/>
          <p:nvPr/>
        </p:nvGrpSpPr>
        <p:grpSpPr>
          <a:xfrm>
            <a:off x="1191668" y="1616733"/>
            <a:ext cx="839964" cy="5657172"/>
            <a:chOff x="1080580" y="1466671"/>
            <a:chExt cx="762000" cy="5132084"/>
          </a:xfrm>
        </p:grpSpPr>
        <p:sp>
          <p:nvSpPr>
            <p:cNvPr id="30" name="TextBox 29"/>
            <p:cNvSpPr txBox="1"/>
            <p:nvPr/>
          </p:nvSpPr>
          <p:spPr>
            <a:xfrm>
              <a:off x="1080580" y="1466671"/>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1" name="TextBox 30"/>
            <p:cNvSpPr txBox="1"/>
            <p:nvPr/>
          </p:nvSpPr>
          <p:spPr>
            <a:xfrm>
              <a:off x="1080580" y="3445850"/>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2" name="TextBox 31"/>
            <p:cNvSpPr txBox="1"/>
            <p:nvPr/>
          </p:nvSpPr>
          <p:spPr>
            <a:xfrm>
              <a:off x="1080580" y="4095589"/>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3" name="TextBox 32"/>
            <p:cNvSpPr txBox="1"/>
            <p:nvPr/>
          </p:nvSpPr>
          <p:spPr>
            <a:xfrm>
              <a:off x="1080580" y="4757198"/>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4" name="TextBox 33"/>
            <p:cNvSpPr txBox="1"/>
            <p:nvPr/>
          </p:nvSpPr>
          <p:spPr>
            <a:xfrm>
              <a:off x="1080580" y="5406937"/>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grpSp>
      <p:sp>
        <p:nvSpPr>
          <p:cNvPr id="3" name="Title 2">
            <a:extLst>
              <a:ext uri="{FF2B5EF4-FFF2-40B4-BE49-F238E27FC236}">
                <a16:creationId xmlns:a16="http://schemas.microsoft.com/office/drawing/2014/main" id="{CB9F286C-BC89-A144-9780-3339F805F297}"/>
              </a:ext>
            </a:extLst>
          </p:cNvPr>
          <p:cNvSpPr>
            <a:spLocks noGrp="1"/>
          </p:cNvSpPr>
          <p:nvPr>
            <p:ph type="title"/>
          </p:nvPr>
        </p:nvSpPr>
        <p:spPr/>
        <p:txBody>
          <a:bodyPr/>
          <a:lstStyle/>
          <a:p>
            <a:endParaRPr lang="en-US"/>
          </a:p>
        </p:txBody>
      </p:sp>
      <p:sp>
        <p:nvSpPr>
          <p:cNvPr id="60" name="Title Placeholder 1">
            <a:extLst>
              <a:ext uri="{FF2B5EF4-FFF2-40B4-BE49-F238E27FC236}">
                <a16:creationId xmlns:a16="http://schemas.microsoft.com/office/drawing/2014/main" id="{81242872-01C4-FC46-8FD6-C92CF512184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have fewer capabilities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19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5.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7.xml><?xml version="1.0" encoding="utf-8"?>
<a:theme xmlns:a="http://schemas.openxmlformats.org/drawingml/2006/main" name="2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14664</TotalTime>
  <Words>4722</Words>
  <Application>Microsoft Macintosh PowerPoint</Application>
  <PresentationFormat>Custom</PresentationFormat>
  <Paragraphs>2100</Paragraphs>
  <Slides>44</Slides>
  <Notes>34</Notes>
  <HiddenSlides>0</HiddenSlides>
  <MMClips>0</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44</vt:i4>
      </vt:variant>
    </vt:vector>
  </HeadingPairs>
  <TitlesOfParts>
    <vt:vector size="72" baseType="lpstr">
      <vt:lpstr>Arial Unicode MS</vt:lpstr>
      <vt:lpstr>ＭＳ Ｐゴシック</vt:lpstr>
      <vt:lpstr>Apple Color Emoji</vt:lpstr>
      <vt:lpstr>Arial</vt:lpstr>
      <vt:lpstr>Calibri</vt:lpstr>
      <vt:lpstr>Century Gothic</vt:lpstr>
      <vt:lpstr>Charcoal CY</vt:lpstr>
      <vt:lpstr>Consolas</vt:lpstr>
      <vt:lpstr>Courier</vt:lpstr>
      <vt:lpstr>Courier New</vt:lpstr>
      <vt:lpstr>DejaVu Serif</vt:lpstr>
      <vt:lpstr>Helvetica</vt:lpstr>
      <vt:lpstr>Helvetica Neue</vt:lpstr>
      <vt:lpstr>Mangal</vt:lpstr>
      <vt:lpstr>Menlo</vt:lpstr>
      <vt:lpstr>Symbol</vt:lpstr>
      <vt:lpstr>Tahoma</vt:lpstr>
      <vt:lpstr>Times</vt:lpstr>
      <vt:lpstr>Times New Roman</vt:lpstr>
      <vt:lpstr>Verdana</vt:lpstr>
      <vt:lpstr>Wingdings</vt:lpstr>
      <vt:lpstr>teaching</vt:lpstr>
      <vt:lpstr>Blank Presentation</vt:lpstr>
      <vt:lpstr>1_Blank Presentation</vt:lpstr>
      <vt:lpstr>DarkRedTop</vt:lpstr>
      <vt:lpstr>2_Blank Presentation</vt:lpstr>
      <vt:lpstr>1_DarkRedTop</vt:lpstr>
      <vt:lpstr>2_DarkRedTop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an Array</vt:lpstr>
      <vt:lpstr>Accessing Data In An Array</vt:lpstr>
      <vt:lpstr>Putting Data In An Array</vt:lpstr>
      <vt:lpstr>Putting Data In An Array</vt:lpstr>
      <vt:lpstr>Practice</vt:lpstr>
      <vt:lpstr>Arrays Of Other Types</vt:lpstr>
      <vt:lpstr>Array Length</vt:lpstr>
      <vt:lpstr>PowerPoint Presentation</vt:lpstr>
      <vt:lpstr>PowerPoint Presentation</vt:lpstr>
      <vt:lpstr>PowerPoint Presentation</vt:lpstr>
      <vt:lpstr>PowerPoint Presentation</vt:lpstr>
      <vt:lpstr>Brief Aside: Creating Arrays</vt:lpstr>
      <vt:lpstr>Brief Aside: Creating Arrays</vt:lpstr>
      <vt:lpstr>Limitations of Arrays</vt:lpstr>
      <vt:lpstr>Arrays Methods To The Rescue!</vt:lpstr>
      <vt:lpstr>PowerPoint Presentation</vt:lpstr>
      <vt:lpstr>Passing Arrays Between Methods</vt:lpstr>
      <vt:lpstr>Passing Arrays Between Methods</vt:lpstr>
      <vt:lpstr>Arrays: Pass By Reference</vt:lpstr>
      <vt:lpstr>Practice: Swapping Elements</vt:lpstr>
      <vt:lpstr>Swap: Take 1</vt:lpstr>
      <vt:lpstr>Swap: Take 1</vt:lpstr>
      <vt:lpstr>Swap: Take 2</vt:lpstr>
      <vt:lpstr>Swap: Take 2</vt:lpstr>
      <vt:lpstr>PowerPoint Presentation</vt:lpstr>
      <vt:lpstr>PowerPoint Presentation</vt:lpstr>
      <vt:lpstr>PowerPoint Presentation</vt:lpstr>
      <vt:lpstr>PowerPoint Presentation</vt:lpstr>
      <vt:lpstr>Putting Data In An Array</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396</cp:revision>
  <cp:lastPrinted>2018-02-09T19:25:34Z</cp:lastPrinted>
  <dcterms:created xsi:type="dcterms:W3CDTF">2012-01-18T02:26:13Z</dcterms:created>
  <dcterms:modified xsi:type="dcterms:W3CDTF">2018-02-14T20:21:03Z</dcterms:modified>
</cp:coreProperties>
</file>